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72"/>
  </p:notesMasterIdLst>
  <p:handoutMasterIdLst>
    <p:handoutMasterId r:id="rId173"/>
  </p:handoutMasterIdLst>
  <p:sldIdLst>
    <p:sldId id="256" r:id="rId3"/>
    <p:sldId id="259" r:id="rId4"/>
    <p:sldId id="264" r:id="rId5"/>
    <p:sldId id="260" r:id="rId6"/>
    <p:sldId id="333" r:id="rId7"/>
    <p:sldId id="334" r:id="rId8"/>
    <p:sldId id="335" r:id="rId9"/>
    <p:sldId id="336" r:id="rId10"/>
    <p:sldId id="337" r:id="rId11"/>
    <p:sldId id="262" r:id="rId12"/>
    <p:sldId id="349" r:id="rId13"/>
    <p:sldId id="350" r:id="rId14"/>
    <p:sldId id="351" r:id="rId15"/>
    <p:sldId id="352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53" r:id="rId28"/>
    <p:sldId id="261" r:id="rId29"/>
    <p:sldId id="267" r:id="rId30"/>
    <p:sldId id="332" r:id="rId31"/>
    <p:sldId id="273" r:id="rId32"/>
    <p:sldId id="263" r:id="rId33"/>
    <p:sldId id="258" r:id="rId34"/>
    <p:sldId id="257" r:id="rId35"/>
    <p:sldId id="355" r:id="rId36"/>
    <p:sldId id="385" r:id="rId37"/>
    <p:sldId id="386" r:id="rId38"/>
    <p:sldId id="387" r:id="rId39"/>
    <p:sldId id="388" r:id="rId40"/>
    <p:sldId id="274" r:id="rId41"/>
    <p:sldId id="373" r:id="rId42"/>
    <p:sldId id="282" r:id="rId43"/>
    <p:sldId id="285" r:id="rId44"/>
    <p:sldId id="286" r:id="rId45"/>
    <p:sldId id="287" r:id="rId46"/>
    <p:sldId id="288" r:id="rId47"/>
    <p:sldId id="289" r:id="rId48"/>
    <p:sldId id="290" r:id="rId49"/>
    <p:sldId id="292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265" r:id="rId62"/>
    <p:sldId id="275" r:id="rId63"/>
    <p:sldId id="374" r:id="rId64"/>
    <p:sldId id="367" r:id="rId65"/>
    <p:sldId id="368" r:id="rId66"/>
    <p:sldId id="369" r:id="rId67"/>
    <p:sldId id="370" r:id="rId68"/>
    <p:sldId id="371" r:id="rId69"/>
    <p:sldId id="276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278" r:id="rId82"/>
    <p:sldId id="376" r:id="rId83"/>
    <p:sldId id="377" r:id="rId84"/>
    <p:sldId id="390" r:id="rId85"/>
    <p:sldId id="389" r:id="rId86"/>
    <p:sldId id="382" r:id="rId87"/>
    <p:sldId id="383" r:id="rId88"/>
    <p:sldId id="378" r:id="rId89"/>
    <p:sldId id="277" r:id="rId90"/>
    <p:sldId id="391" r:id="rId91"/>
    <p:sldId id="392" r:id="rId92"/>
    <p:sldId id="393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304" r:id="rId105"/>
    <p:sldId id="305" r:id="rId106"/>
    <p:sldId id="306" r:id="rId107"/>
    <p:sldId id="307" r:id="rId108"/>
    <p:sldId id="308" r:id="rId109"/>
    <p:sldId id="309" r:id="rId110"/>
    <p:sldId id="310" r:id="rId111"/>
    <p:sldId id="311" r:id="rId112"/>
    <p:sldId id="312" r:id="rId113"/>
    <p:sldId id="313" r:id="rId114"/>
    <p:sldId id="372" r:id="rId115"/>
    <p:sldId id="266" r:id="rId116"/>
    <p:sldId id="394" r:id="rId117"/>
    <p:sldId id="395" r:id="rId118"/>
    <p:sldId id="396" r:id="rId119"/>
    <p:sldId id="397" r:id="rId120"/>
    <p:sldId id="314" r:id="rId121"/>
    <p:sldId id="315" r:id="rId122"/>
    <p:sldId id="316" r:id="rId123"/>
    <p:sldId id="317" r:id="rId124"/>
    <p:sldId id="279" r:id="rId125"/>
    <p:sldId id="399" r:id="rId126"/>
    <p:sldId id="400" r:id="rId127"/>
    <p:sldId id="318" r:id="rId128"/>
    <p:sldId id="319" r:id="rId129"/>
    <p:sldId id="320" r:id="rId130"/>
    <p:sldId id="280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01" r:id="rId142"/>
    <p:sldId id="380" r:id="rId143"/>
    <p:sldId id="28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32" r:id="rId157"/>
    <p:sldId id="434" r:id="rId158"/>
    <p:sldId id="433" r:id="rId159"/>
    <p:sldId id="424" r:id="rId160"/>
    <p:sldId id="425" r:id="rId161"/>
    <p:sldId id="268" r:id="rId162"/>
    <p:sldId id="271" r:id="rId163"/>
    <p:sldId id="270" r:id="rId164"/>
    <p:sldId id="272" r:id="rId165"/>
    <p:sldId id="430" r:id="rId166"/>
    <p:sldId id="431" r:id="rId167"/>
    <p:sldId id="384" r:id="rId168"/>
    <p:sldId id="427" r:id="rId169"/>
    <p:sldId id="428" r:id="rId170"/>
    <p:sldId id="429" r:id="rId1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259"/>
            <p14:sldId id="264"/>
            <p14:sldId id="260"/>
            <p14:sldId id="333"/>
            <p14:sldId id="334"/>
            <p14:sldId id="335"/>
            <p14:sldId id="336"/>
            <p14:sldId id="337"/>
            <p14:sldId id="262"/>
            <p14:sldId id="349"/>
            <p14:sldId id="350"/>
            <p14:sldId id="351"/>
            <p14:sldId id="35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3"/>
            <p14:sldId id="261"/>
            <p14:sldId id="267"/>
            <p14:sldId id="332"/>
            <p14:sldId id="273"/>
            <p14:sldId id="263"/>
            <p14:sldId id="258"/>
            <p14:sldId id="257"/>
          </p14:sldIdLst>
        </p14:section>
        <p14:section name="Sensing" id="{73FB93C2-F1DC-3C47-81B1-73E96E13548E}">
          <p14:sldIdLst>
            <p14:sldId id="355"/>
            <p14:sldId id="385"/>
            <p14:sldId id="386"/>
            <p14:sldId id="387"/>
            <p14:sldId id="388"/>
            <p14:sldId id="274"/>
            <p14:sldId id="373"/>
            <p14:sldId id="282"/>
            <p14:sldId id="285"/>
            <p14:sldId id="286"/>
            <p14:sldId id="287"/>
            <p14:sldId id="288"/>
            <p14:sldId id="289"/>
            <p14:sldId id="290"/>
            <p14:sldId id="292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265"/>
          </p14:sldIdLst>
        </p14:section>
        <p14:section name="Position and Orientation" id="{5E893BDE-A92C-CA47-9621-919E8C67D781}">
          <p14:sldIdLst>
            <p14:sldId id="275"/>
            <p14:sldId id="374"/>
            <p14:sldId id="367"/>
            <p14:sldId id="368"/>
            <p14:sldId id="369"/>
            <p14:sldId id="370"/>
            <p14:sldId id="371"/>
          </p14:sldIdLst>
        </p14:section>
        <p14:section name="Control and Locomotion" id="{39BED740-E9BC-4E40-B2DC-0F10D1399A3C}">
          <p14:sldIdLst>
            <p14:sldId id="276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Environmental Landmarks and Features" id="{42B5908A-E5E2-4145-AF09-5A772865A7FB}">
          <p14:sldIdLst>
            <p14:sldId id="278"/>
            <p14:sldId id="376"/>
            <p14:sldId id="377"/>
            <p14:sldId id="390"/>
            <p14:sldId id="389"/>
            <p14:sldId id="382"/>
            <p14:sldId id="383"/>
            <p14:sldId id="378"/>
          </p14:sldIdLst>
        </p14:section>
        <p14:section name="Motion Estimation" id="{A80EB036-A64E-204F-8B4C-B6117CFFFFA8}">
          <p14:sldIdLst>
            <p14:sldId id="277"/>
            <p14:sldId id="391"/>
            <p14:sldId id="392"/>
            <p14:sldId id="39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72"/>
          </p14:sldIdLst>
        </p14:section>
        <p14:section name="From Poses to Maps" id="{19E81243-95C1-5249-A0EE-41F6FAE0BA6E}">
          <p14:sldIdLst>
            <p14:sldId id="266"/>
            <p14:sldId id="394"/>
            <p14:sldId id="395"/>
            <p14:sldId id="396"/>
            <p14:sldId id="397"/>
            <p14:sldId id="314"/>
            <p14:sldId id="315"/>
            <p14:sldId id="316"/>
            <p14:sldId id="317"/>
            <p14:sldId id="279"/>
            <p14:sldId id="399"/>
            <p14:sldId id="400"/>
            <p14:sldId id="318"/>
            <p14:sldId id="319"/>
            <p14:sldId id="320"/>
          </p14:sldIdLst>
        </p14:section>
        <p14:section name="Mapping and Junctions" id="{FDD69E95-9413-184C-A59C-3F496CEC4318}">
          <p14:sldIdLst>
            <p14:sldId id="28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01"/>
            <p14:sldId id="380"/>
          </p14:sldIdLst>
        </p14:section>
        <p14:section name="Probabilistic Mapping" id="{C386B7FE-6391-6741-9FF8-DDA5FA0548FC}">
          <p14:sldIdLst>
            <p14:sldId id="28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32"/>
            <p14:sldId id="434"/>
            <p14:sldId id="433"/>
            <p14:sldId id="424"/>
            <p14:sldId id="425"/>
            <p14:sldId id="268"/>
            <p14:sldId id="271"/>
            <p14:sldId id="270"/>
            <p14:sldId id="272"/>
            <p14:sldId id="430"/>
            <p14:sldId id="431"/>
            <p14:sldId id="384"/>
          </p14:sldIdLst>
        </p14:section>
        <p14:section name="Conclusion" id="{CACDFD80-A4E0-0A4E-89A9-83CD9970DF59}">
          <p14:sldIdLst>
            <p14:sldId id="427"/>
            <p14:sldId id="428"/>
            <p14:sldId id="4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105" d="100"/>
          <a:sy n="105" d="100"/>
        </p:scale>
        <p:origin x="-8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9" d="100"/>
        <a:sy n="29" d="100"/>
      </p:scale>
      <p:origin x="0" y="5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173" Type="http://schemas.openxmlformats.org/officeDocument/2006/relationships/handoutMaster" Target="handoutMasters/handoutMaster1.xml"/><Relationship Id="rId174" Type="http://schemas.openxmlformats.org/officeDocument/2006/relationships/printerSettings" Target="printerSettings/printerSettings1.bin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4F77DA-B079-3642-9E61-43F1C185D11D}" type="slidenum">
              <a:rPr lang="en-US"/>
              <a:pPr/>
              <a:t>15</a:t>
            </a:fld>
            <a:endParaRPr lang="en-US"/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42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43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44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45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6.png"/><Relationship Id="rId1" Type="http://schemas.microsoft.com/office/2007/relationships/media" Target="file://localhost/Users/jse26711/Desktop/Probe/Quals_Presentation_2010/robot1_mapMaking.avi" TargetMode="External"/><Relationship Id="rId2" Type="http://schemas.openxmlformats.org/officeDocument/2006/relationships/video" Target="file://localhost/Users/jse26711/Desktop/Probe/Quals_Presentation_2010/robot1_mapMaking.avi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7.png"/><Relationship Id="rId1" Type="http://schemas.microsoft.com/office/2007/relationships/media" Target="file://localhost/Users/jse26711/Desktop/Probe/Quals_Presentation_2010/anchoring.avi" TargetMode="External"/><Relationship Id="rId2" Type="http://schemas.openxmlformats.org/officeDocument/2006/relationships/video" Target="file://localhost/Users/jse26711/Desktop/Probe/Quals_Presentation_2010/anchoring.avi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1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5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51.emf"/><Relationship Id="rId15" Type="http://schemas.openxmlformats.org/officeDocument/2006/relationships/oleObject" Target="../embeddings/oleObject15.bin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62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6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5.png"/><Relationship Id="rId1" Type="http://schemas.microsoft.com/office/2007/relationships/media" Target="file://localhost/Users/jse26711/Desktop/Probe/Quals_Presentation_2010/pokewalls.avi" TargetMode="External"/><Relationship Id="rId2" Type="http://schemas.openxmlformats.org/officeDocument/2006/relationships/video" Target="file://localhost/Users/jse26711/Desktop/Probe/Quals_Presentation_2010/pokewalls.av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1.png"/><Relationship Id="rId1" Type="http://schemas.microsoft.com/office/2007/relationships/media" Target="file://localhost/Users/jse26711/Desktop/Probe/Quals_Presentation_2010/concertinaGait_Apr2008.avi" TargetMode="External"/><Relationship Id="rId2" Type="http://schemas.openxmlformats.org/officeDocument/2006/relationships/video" Target="file://localhost/Users/jse26711/Desktop/Probe/Quals_Presentation_2010/concertinaGait_Apr2008.av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4.png"/><Relationship Id="rId1" Type="http://schemas.microsoft.com/office/2007/relationships/media" Target="file://localhost/Users/jse26711/Desktop/Probe/Quals_Presentation_2010/slowMotion.avi" TargetMode="External"/><Relationship Id="rId2" Type="http://schemas.openxmlformats.org/officeDocument/2006/relationships/video" Target="file://localhost/Users/jse26711/Desktop/Probe/Quals_Presentation_2010/slowMotion.avi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5.png"/><Relationship Id="rId1" Type="http://schemas.microsoft.com/office/2007/relationships/media" Target="file://localhost/Users/jse26711/Desktop/Probe/Quals_Presentation_2010/CompositeMapDemo-July4_2008.avi" TargetMode="External"/><Relationship Id="rId2" Type="http://schemas.openxmlformats.org/officeDocument/2006/relationships/video" Target="file://localhost/Users/jse26711/Desktop/Probe/Quals_Presentation_2010/CompositeMapDemo-July4_2008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Jacob Everist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Mapping underground mines [Thrun04]</a:t>
            </a:r>
          </a:p>
          <a:p>
            <a:r>
              <a:rPr lang="en-US" dirty="0" smtClean="0"/>
              <a:t>Pipe inspection [Fukuda89]</a:t>
            </a:r>
          </a:p>
          <a:p>
            <a:r>
              <a:rPr lang="en-US" dirty="0" smtClean="0"/>
              <a:t>Flooded subterranean caves [Gary08]</a:t>
            </a:r>
          </a:p>
          <a:p>
            <a:r>
              <a:rPr lang="en-US" dirty="0" smtClean="0"/>
              <a:t>Robot sub under sea ice [Kunz et al 08]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Grupen,Huber</a:t>
            </a:r>
            <a:r>
              <a:rPr lang="en-US" dirty="0" smtClean="0"/>
              <a:t> 93], [Haidacher02], [Mimura94]</a:t>
            </a:r>
          </a:p>
          <a:p>
            <a:r>
              <a:rPr lang="en-US" dirty="0" smtClean="0"/>
              <a:t>Probing the boundary in an oil well [Mazzini11]</a:t>
            </a:r>
          </a:p>
          <a:p>
            <a:r>
              <a:rPr lang="en-US" dirty="0"/>
              <a:t>Initial work sensing void space [Everist09]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3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pic>
        <p:nvPicPr>
          <p:cNvPr id="4" name="robot1_mapMak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981" y="956918"/>
            <a:ext cx="7868108" cy="590108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743E-7464-EF49-9886-5E78B8E01B0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Caused by reference points in motion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A34-D3A0-D449-9F22-67AE4316669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Caused by reference points in motion</a:t>
            </a:r>
          </a:p>
          <a:p>
            <a:endParaRPr lang="en-US" dirty="0" smtClean="0"/>
          </a:p>
          <a:p>
            <a:r>
              <a:rPr lang="en-US" dirty="0" smtClean="0"/>
              <a:t>Good anchoring is key to good motion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AA70-EA99-E74D-B06B-9DEFAB34217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detour on anchoring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6C34-6887-3640-B374-8BB0EBD77AA2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8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Failure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Floating references (solved)</a:t>
            </a:r>
          </a:p>
          <a:p>
            <a:pPr lvl="1"/>
            <a:r>
              <a:rPr lang="en-US" dirty="0" smtClean="0"/>
              <a:t>Locally stable but not anchored</a:t>
            </a:r>
          </a:p>
          <a:p>
            <a:r>
              <a:rPr lang="en-US" dirty="0" smtClean="0"/>
              <a:t>Weak contact (minimized impact)</a:t>
            </a:r>
          </a:p>
          <a:p>
            <a:pPr lvl="1"/>
            <a:r>
              <a:rPr lang="en-US" dirty="0" smtClean="0"/>
              <a:t>Not strong anchor</a:t>
            </a:r>
          </a:p>
          <a:p>
            <a:r>
              <a:rPr lang="en-US" dirty="0" smtClean="0"/>
              <a:t>Buckling (solved)</a:t>
            </a:r>
          </a:p>
          <a:p>
            <a:pPr lvl="1"/>
            <a:r>
              <a:rPr lang="en-US" dirty="0" smtClean="0"/>
              <a:t>Joint gives out under high torque</a:t>
            </a:r>
          </a:p>
          <a:p>
            <a:r>
              <a:rPr lang="en-US" dirty="0" smtClean="0"/>
              <a:t>Impulse force (minimized impact)</a:t>
            </a:r>
          </a:p>
          <a:p>
            <a:pPr lvl="1"/>
            <a:r>
              <a:rPr lang="en-US" dirty="0" smtClean="0"/>
              <a:t>Sudden injection of force causes wobbling before restoring to original position</a:t>
            </a:r>
          </a:p>
          <a:p>
            <a:r>
              <a:rPr lang="en-US" dirty="0" smtClean="0"/>
              <a:t>Whole body slip (open)</a:t>
            </a:r>
          </a:p>
          <a:p>
            <a:pPr lvl="1"/>
            <a:r>
              <a:rPr lang="en-US" dirty="0" smtClean="0"/>
              <a:t>Undetectable movement of whole body… no joints move</a:t>
            </a:r>
          </a:p>
          <a:p>
            <a:pPr lvl="1"/>
            <a:r>
              <a:rPr lang="en-US" dirty="0" smtClean="0"/>
              <a:t>Need accelerometer</a:t>
            </a:r>
          </a:p>
          <a:p>
            <a:r>
              <a:rPr lang="en-US" dirty="0" smtClean="0"/>
              <a:t>Meta-stable anchoring (open)</a:t>
            </a:r>
          </a:p>
          <a:p>
            <a:pPr lvl="1"/>
            <a:r>
              <a:rPr lang="en-US" dirty="0" smtClean="0"/>
              <a:t>Strong in one direction but comes lose in other (funnel anchor)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5CFA4-229F-DC48-BFA2-4F2D6405A8B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9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79F2-8B2D-8A42-97BC-7F869399BF3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9379-C914-114B-8E54-BE191F23F6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66DE-6D8C-6A4D-9BEA-9CAC4AA1477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2131-F8CD-3940-97F7-C7982F189F6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 lvl="1"/>
            <a:r>
              <a:rPr lang="en-US" dirty="0" smtClean="0"/>
              <a:t>Perform jerk test to see if secure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DB0B-2813-6F44-A269-0F7BA6C42DA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1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(overview)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SLAM</a:t>
            </a:r>
          </a:p>
          <a:p>
            <a:r>
              <a:rPr lang="en-US" dirty="0" smtClean="0"/>
              <a:t>Underground Mapping</a:t>
            </a:r>
          </a:p>
          <a:p>
            <a:r>
              <a:rPr lang="en-US" dirty="0" smtClean="0"/>
              <a:t>Pipe Inspection</a:t>
            </a:r>
          </a:p>
          <a:p>
            <a:r>
              <a:rPr lang="en-US" dirty="0" smtClean="0"/>
              <a:t>Tactile Sensing</a:t>
            </a:r>
          </a:p>
          <a:p>
            <a:r>
              <a:rPr lang="en-US" dirty="0" smtClean="0"/>
              <a:t>Geometric Probing</a:t>
            </a:r>
          </a:p>
          <a:p>
            <a:r>
              <a:rPr lang="en-US" dirty="0" smtClean="0"/>
              <a:t>Contact Detection</a:t>
            </a:r>
          </a:p>
          <a:p>
            <a:r>
              <a:rPr lang="en-US" dirty="0" smtClean="0"/>
              <a:t>Snake Robots</a:t>
            </a:r>
          </a:p>
          <a:p>
            <a:r>
              <a:rPr lang="en-US" dirty="0" smtClean="0"/>
              <a:t>Pigging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47612-9D81-404E-B14D-8DB8E5EC8C2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 lvl="1"/>
            <a:r>
              <a:rPr lang="en-US" dirty="0" smtClean="0"/>
              <a:t>Perform jerk test to see if secure</a:t>
            </a:r>
          </a:p>
          <a:p>
            <a:pPr lvl="1"/>
            <a:r>
              <a:rPr lang="en-US" dirty="0" smtClean="0"/>
              <a:t>If not secure, start over with more segments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0172-258A-8241-B090-DCF84011F18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4300"/>
            <a:ext cx="8229600" cy="1143000"/>
          </a:xfrm>
        </p:spPr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pic>
        <p:nvPicPr>
          <p:cNvPr id="7" name="anchor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D717-9242-2E4E-A180-80FF442E077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Anchoring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variable width (within limits)</a:t>
            </a:r>
          </a:p>
          <a:p>
            <a:r>
              <a:rPr lang="en-US" dirty="0" smtClean="0"/>
              <a:t>Works on smooth </a:t>
            </a:r>
            <a:r>
              <a:rPr lang="en-US" dirty="0" err="1" smtClean="0"/>
              <a:t>vs</a:t>
            </a:r>
            <a:r>
              <a:rPr lang="en-US" dirty="0" smtClean="0"/>
              <a:t> irregular surface</a:t>
            </a:r>
          </a:p>
          <a:p>
            <a:r>
              <a:rPr lang="en-US" dirty="0" smtClean="0"/>
              <a:t>Works on 2-way, 3-way, 4-way junctions</a:t>
            </a:r>
          </a:p>
          <a:p>
            <a:r>
              <a:rPr lang="en-US" dirty="0" smtClean="0"/>
              <a:t>When failure occurs, the 2</a:t>
            </a:r>
            <a:r>
              <a:rPr lang="en-US" baseline="30000" dirty="0" smtClean="0"/>
              <a:t>nd</a:t>
            </a:r>
            <a:r>
              <a:rPr lang="en-US" dirty="0" smtClean="0"/>
              <a:t> or 3</a:t>
            </a:r>
            <a:r>
              <a:rPr lang="en-US" baseline="30000" dirty="0" smtClean="0"/>
              <a:t>rd</a:t>
            </a:r>
            <a:r>
              <a:rPr lang="en-US" dirty="0" smtClean="0"/>
              <a:t> retry will succeed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A27D-C753-C04F-AF6F-03C4C0BF0CF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</a:t>
            </a:r>
            <a:r>
              <a:rPr lang="en-US" dirty="0"/>
              <a:t>+ GPAC Frame</a:t>
            </a:r>
          </a:p>
          <a:p>
            <a:r>
              <a:rPr lang="en-US" dirty="0" smtClean="0"/>
              <a:t>Self</a:t>
            </a:r>
            <a:r>
              <a:rPr lang="en-US" dirty="0"/>
              <a:t>-Posture + Body Frame</a:t>
            </a:r>
          </a:p>
          <a:p>
            <a:r>
              <a:rPr lang="en-US" dirty="0" smtClean="0"/>
              <a:t>Pose </a:t>
            </a:r>
            <a:r>
              <a:rPr lang="en-US" dirty="0"/>
              <a:t>Step + GPAC Frame (discussed later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Shoot </a:t>
            </a:r>
            <a:r>
              <a:rPr lang="en-US" dirty="0"/>
              <a:t>Step (discussed later)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7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31089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61019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62346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5964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88089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is the position and orientation of a posture image in the posture frame</a:t>
            </a:r>
          </a:p>
          <a:p>
            <a:r>
              <a:rPr lang="en-US" dirty="0" smtClean="0"/>
              <a:t>Need ways to generate </a:t>
            </a:r>
          </a:p>
          <a:p>
            <a:r>
              <a:rPr lang="en-US" dirty="0" smtClean="0"/>
              <a:t>Initial condition:</a:t>
            </a:r>
          </a:p>
          <a:p>
            <a:pPr lvl="1"/>
            <a:r>
              <a:rPr lang="en-US" dirty="0" smtClean="0"/>
              <a:t>Set </a:t>
            </a:r>
          </a:p>
          <a:p>
            <a:pPr lvl="1"/>
            <a:r>
              <a:rPr lang="en-US" dirty="0" smtClean="0"/>
              <a:t>or ground truth pose.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82983"/>
              </p:ext>
            </p:extLst>
          </p:nvPr>
        </p:nvGraphicFramePr>
        <p:xfrm>
          <a:off x="4770521" y="2816225"/>
          <a:ext cx="4302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" name="Equation" r:id="rId3" imgW="228600" imgH="215900" progId="Equation.3">
                  <p:embed/>
                </p:oleObj>
              </mc:Choice>
              <mc:Fallback>
                <p:oleObj name="Equation" r:id="rId3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0521" y="2816225"/>
                        <a:ext cx="430213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322387"/>
              </p:ext>
            </p:extLst>
          </p:nvPr>
        </p:nvGraphicFramePr>
        <p:xfrm>
          <a:off x="1862137" y="3930650"/>
          <a:ext cx="14573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" name="Equation" r:id="rId5" imgW="774700" imgH="203200" progId="Equation.3">
                  <p:embed/>
                </p:oleObj>
              </mc:Choice>
              <mc:Fallback>
                <p:oleObj name="Equation" r:id="rId5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2137" y="3930650"/>
                        <a:ext cx="145732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2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X_1 given</a:t>
            </a:r>
          </a:p>
          <a:p>
            <a:r>
              <a:rPr lang="en-US" dirty="0" smtClean="0"/>
              <a:t>Sense posture images </a:t>
            </a:r>
          </a:p>
          <a:p>
            <a:r>
              <a:rPr lang="en-US" dirty="0" smtClean="0"/>
              <a:t>Action: ‘f’</a:t>
            </a:r>
          </a:p>
          <a:p>
            <a:r>
              <a:rPr lang="en-US" dirty="0" smtClean="0"/>
              <a:t>Experience: I_1, I_2, f, I_3, I4</a:t>
            </a:r>
          </a:p>
          <a:p>
            <a:r>
              <a:rPr lang="en-US" dirty="0" smtClean="0"/>
              <a:t>Solve for X_2, X_3, X_4</a:t>
            </a:r>
          </a:p>
          <a:p>
            <a:r>
              <a:rPr lang="en-US" dirty="0" smtClean="0"/>
              <a:t>X_2 = overlap(X_1, I_1, I_2, d=0)</a:t>
            </a:r>
          </a:p>
          <a:p>
            <a:r>
              <a:rPr lang="en-US" dirty="0" smtClean="0"/>
              <a:t>X_3 = overlap(X_1, I_1, I_3, d=+k)</a:t>
            </a:r>
          </a:p>
          <a:p>
            <a:r>
              <a:rPr lang="en-US" dirty="0" smtClean="0"/>
              <a:t>X_4 </a:t>
            </a:r>
            <a:r>
              <a:rPr lang="en-US" dirty="0"/>
              <a:t>= overlap(</a:t>
            </a:r>
            <a:r>
              <a:rPr lang="en-US" dirty="0" smtClean="0"/>
              <a:t>X_3, I_3, I_4, </a:t>
            </a:r>
            <a:r>
              <a:rPr lang="en-US" dirty="0"/>
              <a:t>d=0)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991035"/>
              </p:ext>
            </p:extLst>
          </p:nvPr>
        </p:nvGraphicFramePr>
        <p:xfrm>
          <a:off x="4800600" y="2335213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3" imgW="647700" imgH="215900" progId="Equation.3">
                  <p:embed/>
                </p:oleObj>
              </mc:Choice>
              <mc:Fallback>
                <p:oleObj name="Equation" r:id="rId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0600" y="2335213"/>
                        <a:ext cx="1219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7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map example (graphic)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only uses last to constrain next</a:t>
            </a:r>
          </a:p>
          <a:p>
            <a:pPr lvl="1"/>
            <a:r>
              <a:rPr lang="en-US" dirty="0" smtClean="0"/>
              <a:t>does not use all history</a:t>
            </a:r>
          </a:p>
          <a:p>
            <a:pPr lvl="1"/>
            <a:r>
              <a:rPr lang="en-US" dirty="0" smtClean="0"/>
              <a:t>breaks when backtracking</a:t>
            </a:r>
          </a:p>
          <a:p>
            <a:pPr lvl="1"/>
            <a:r>
              <a:rPr lang="en-US" dirty="0" smtClean="0"/>
              <a:t>show example of breaking (graphic)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Try using </a:t>
            </a:r>
            <a:r>
              <a:rPr lang="en-US" dirty="0" err="1" smtClean="0"/>
              <a:t>GraphSLAM</a:t>
            </a:r>
            <a:r>
              <a:rPr lang="en-US" dirty="0" smtClean="0"/>
              <a:t> technique with poses</a:t>
            </a:r>
          </a:p>
          <a:p>
            <a:r>
              <a:rPr lang="en-US" dirty="0" smtClean="0"/>
              <a:t>Use overlap step to create constraints between poses</a:t>
            </a:r>
          </a:p>
          <a:p>
            <a:r>
              <a:rPr lang="en-US" dirty="0" smtClean="0"/>
              <a:t>Problem:  </a:t>
            </a:r>
          </a:p>
          <a:p>
            <a:pPr lvl="1"/>
            <a:r>
              <a:rPr lang="en-US" dirty="0" smtClean="0"/>
              <a:t>depends on common feature landmarks viewable from different poses to create feature constraints</a:t>
            </a:r>
          </a:p>
          <a:p>
            <a:pPr lvl="2"/>
            <a:r>
              <a:rPr lang="en-US" dirty="0" smtClean="0"/>
              <a:t>We have</a:t>
            </a:r>
            <a:r>
              <a:rPr lang="en-US" b="1" dirty="0" smtClean="0"/>
              <a:t> NO </a:t>
            </a:r>
            <a:r>
              <a:rPr lang="en-US" dirty="0" smtClean="0"/>
              <a:t>features that act as point landmarks</a:t>
            </a:r>
          </a:p>
          <a:p>
            <a:pPr lvl="1"/>
            <a:r>
              <a:rPr lang="en-US" dirty="0" smtClean="0"/>
              <a:t>Our overlap constraints do not follow normal distribution</a:t>
            </a:r>
          </a:p>
          <a:p>
            <a:pPr lvl="2"/>
            <a:r>
              <a:rPr lang="en-US" dirty="0" smtClean="0"/>
              <a:t>Do not fit in standard </a:t>
            </a:r>
            <a:r>
              <a:rPr lang="en-US" dirty="0" err="1" smtClean="0"/>
              <a:t>GraphSLAM</a:t>
            </a:r>
            <a:r>
              <a:rPr lang="en-US" dirty="0" smtClean="0"/>
              <a:t> formulation</a:t>
            </a:r>
          </a:p>
          <a:p>
            <a:pPr lvl="1"/>
            <a:r>
              <a:rPr lang="en-US" dirty="0" smtClean="0"/>
              <a:t>How do we connect/constrain new poses to old poses without landmarks?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Stable Poses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1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7F6D-98C7-1E40-875E-B736B746413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SLAM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Cheeseman</a:t>
            </a:r>
            <a:r>
              <a:rPr lang="en-US" dirty="0" smtClean="0"/>
              <a:t> 1986) 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Durrant</a:t>
            </a:r>
            <a:r>
              <a:rPr lang="en-US" dirty="0" smtClean="0"/>
              <a:t>-Whyte 1991)</a:t>
            </a:r>
          </a:p>
          <a:p>
            <a:r>
              <a:rPr lang="en-US" dirty="0" smtClean="0"/>
              <a:t>Underground Mapping</a:t>
            </a:r>
          </a:p>
          <a:p>
            <a:pPr lvl="1"/>
            <a:r>
              <a:rPr lang="en-US" dirty="0" smtClean="0"/>
              <a:t>Mines (</a:t>
            </a:r>
            <a:r>
              <a:rPr lang="en-US" dirty="0" err="1" smtClean="0"/>
              <a:t>Thrun</a:t>
            </a:r>
            <a:r>
              <a:rPr lang="en-US" dirty="0" smtClean="0"/>
              <a:t> 2003)</a:t>
            </a:r>
          </a:p>
          <a:p>
            <a:pPr lvl="1"/>
            <a:r>
              <a:rPr lang="en-US" dirty="0" smtClean="0"/>
              <a:t>Sink holes (Gary 2008) </a:t>
            </a:r>
          </a:p>
          <a:p>
            <a:pPr lvl="1"/>
            <a:r>
              <a:rPr lang="en-US" dirty="0" smtClean="0"/>
              <a:t>Ice lakes (Stone Aerospace 2010)</a:t>
            </a:r>
          </a:p>
          <a:p>
            <a:r>
              <a:rPr lang="en-US" dirty="0" smtClean="0"/>
              <a:t>Pipe Inspection</a:t>
            </a:r>
          </a:p>
          <a:p>
            <a:pPr lvl="1"/>
            <a:r>
              <a:rPr lang="en-US" dirty="0" smtClean="0"/>
              <a:t>Wheels, treads, walkers, snakes</a:t>
            </a:r>
          </a:p>
          <a:p>
            <a:pPr lvl="2"/>
            <a:r>
              <a:rPr lang="en-US" dirty="0" smtClean="0"/>
              <a:t>(Fukuda 1989)</a:t>
            </a:r>
          </a:p>
          <a:p>
            <a:pPr lvl="2"/>
            <a:r>
              <a:rPr lang="en-US" dirty="0" smtClean="0"/>
              <a:t>(Kawaguchi 1995) 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Suzumori</a:t>
            </a:r>
            <a:r>
              <a:rPr lang="en-US" dirty="0" smtClean="0"/>
              <a:t> 1999)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Wakimoto</a:t>
            </a:r>
            <a:r>
              <a:rPr lang="en-US" dirty="0" smtClean="0"/>
              <a:t> 2003)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C9-E30B-6149-B8B1-DFD82184D64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Root References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DAE-21BA-E44D-B524-62EEC9DF759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8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 Nodes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CEF9-750C-B741-855A-5E914A8C976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 Graph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F5F4-9479-5F4E-92DF-FED80702BED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make use of complete history of poses, we take the union of all the spatial images I_1:t situated in space at X_1:t</a:t>
            </a:r>
          </a:p>
          <a:p>
            <a:r>
              <a:rPr lang="en-US" dirty="0" smtClean="0"/>
              <a:t>Compute medial axis of the union and gives us a curve that describes the shape of the environment</a:t>
            </a:r>
          </a:p>
          <a:p>
            <a:r>
              <a:rPr lang="en-US" dirty="0" smtClean="0"/>
              <a:t>We define this curve to be called a “shoot”</a:t>
            </a:r>
          </a:p>
          <a:p>
            <a:r>
              <a:rPr lang="en-US" dirty="0" smtClean="0"/>
              <a:t>Now we can perform localization of a new pose on the existing map</a:t>
            </a:r>
          </a:p>
          <a:p>
            <a:r>
              <a:rPr lang="en-US" dirty="0" smtClean="0"/>
              <a:t>We can create constraints without mutually observable point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Motion estimation by overlap inter-pose step</a:t>
            </a:r>
          </a:p>
          <a:p>
            <a:r>
              <a:rPr lang="en-US" dirty="0" smtClean="0"/>
              <a:t>Given the estimated pose, perform ICP between new pose’s spatial curve and map’s shoot curve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perform backtracking</a:t>
            </a:r>
          </a:p>
          <a:p>
            <a:r>
              <a:rPr lang="en-US" dirty="0" smtClean="0"/>
              <a:t>Featureless lengths of pipe vary in length accuracy</a:t>
            </a:r>
          </a:p>
          <a:p>
            <a:r>
              <a:rPr lang="en-US" dirty="0" smtClean="0"/>
              <a:t>Bends and angles are well-formed</a:t>
            </a:r>
          </a:p>
          <a:p>
            <a:r>
              <a:rPr lang="en-US" dirty="0" smtClean="0"/>
              <a:t>Results chart with single-path examples and backtracking (chart)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in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Estimated Pose</a:t>
            </a:r>
          </a:p>
          <a:p>
            <a:pPr lvl="1"/>
            <a:r>
              <a:rPr lang="en-US" dirty="0" smtClean="0"/>
              <a:t>(X, Y, A)</a:t>
            </a:r>
          </a:p>
          <a:p>
            <a:r>
              <a:rPr lang="en-US" dirty="0" smtClean="0"/>
              <a:t>Local Map</a:t>
            </a:r>
            <a:endParaRPr lang="en-US" dirty="0"/>
          </a:p>
        </p:txBody>
      </p:sp>
      <p:pic>
        <p:nvPicPr>
          <p:cNvPr id="5" name="Picture 4" descr="localMa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35" y="3527777"/>
            <a:ext cx="5128565" cy="253045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E05D-846D-5041-86D2-E79EDA9FCDF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4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 pose graph</a:t>
            </a:r>
          </a:p>
          <a:p>
            <a:pPr lvl="1"/>
            <a:r>
              <a:rPr lang="en-US" dirty="0" smtClean="0"/>
              <a:t>Plot local maps to estimated poses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40D2-2E4A-C44C-8934-93A952209C5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ositeY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7106861" cy="689365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D4EA-1581-EF49-9E59-6231EE7BB602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shoot curve breaks down when we have a junction since there are many possible configurations for the pose to localize to</a:t>
            </a:r>
          </a:p>
          <a:p>
            <a:r>
              <a:rPr lang="en-US" dirty="0" smtClean="0"/>
              <a:t>Overlap is undefined for a spatial curve that is not contained or extending the shoot</a:t>
            </a:r>
          </a:p>
          <a:p>
            <a:r>
              <a:rPr lang="en-US" dirty="0" smtClean="0"/>
              <a:t>A spatial curve that does not have these properties is diverging</a:t>
            </a:r>
          </a:p>
          <a:p>
            <a:r>
              <a:rPr lang="en-US" dirty="0" smtClean="0"/>
              <a:t>Overlap ICP leads to local minima</a:t>
            </a:r>
          </a:p>
          <a:p>
            <a:r>
              <a:rPr lang="en-US" dirty="0" smtClean="0"/>
              <a:t>Define:</a:t>
            </a:r>
          </a:p>
          <a:p>
            <a:pPr lvl="1"/>
            <a:r>
              <a:rPr lang="en-US" dirty="0" smtClean="0"/>
              <a:t>Contained:  spatial curve is contained by shoot curve</a:t>
            </a:r>
          </a:p>
          <a:p>
            <a:pPr lvl="1"/>
            <a:r>
              <a:rPr lang="en-US" dirty="0" smtClean="0"/>
              <a:t>Extension:  spatial curve extends from the terminal</a:t>
            </a:r>
          </a:p>
          <a:p>
            <a:pPr lvl="1"/>
            <a:r>
              <a:rPr lang="en-US" dirty="0" smtClean="0"/>
              <a:t>Divergence: spatial curve bends away from shoot curve</a:t>
            </a:r>
          </a:p>
          <a:p>
            <a:pPr lvl="1"/>
            <a:r>
              <a:rPr lang="en-US" dirty="0" smtClean="0"/>
              <a:t>(graphics)</a:t>
            </a:r>
          </a:p>
          <a:p>
            <a:r>
              <a:rPr lang="en-US" dirty="0" smtClean="0"/>
              <a:t>Alternately, we could localize the spatial curve onto the full skeleton from the union of spatial images in a </a:t>
            </a:r>
            <a:r>
              <a:rPr lang="en-US" dirty="0" err="1" smtClean="0"/>
              <a:t>junctioned</a:t>
            </a:r>
            <a:r>
              <a:rPr lang="en-US" dirty="0" smtClean="0"/>
              <a:t> environment</a:t>
            </a:r>
          </a:p>
          <a:p>
            <a:pPr lvl="1"/>
            <a:r>
              <a:rPr lang="en-US" dirty="0" smtClean="0"/>
              <a:t>However the ICP on the skeleton leads to many local minima depending on the initial condition</a:t>
            </a:r>
          </a:p>
          <a:p>
            <a:r>
              <a:rPr lang="en-US" dirty="0" smtClean="0"/>
              <a:t>Such </a:t>
            </a:r>
            <a:r>
              <a:rPr lang="en-US" dirty="0" err="1" smtClean="0"/>
              <a:t>junctioned</a:t>
            </a:r>
            <a:r>
              <a:rPr lang="en-US" dirty="0" smtClean="0"/>
              <a:t> environments include 3-arm or 4-arm junctions such Y, T, and cross junctions</a:t>
            </a:r>
          </a:p>
          <a:p>
            <a:r>
              <a:rPr lang="en-US" dirty="0" smtClean="0"/>
              <a:t>Junctions are not directly observable from spatial images.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3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Tactile Sensing</a:t>
            </a:r>
          </a:p>
          <a:p>
            <a:pPr lvl="1"/>
            <a:r>
              <a:rPr lang="en-US" dirty="0" smtClean="0"/>
              <a:t>Whiskers (Russell 1992)</a:t>
            </a:r>
          </a:p>
          <a:p>
            <a:pPr lvl="1"/>
            <a:r>
              <a:rPr lang="en-US" dirty="0" smtClean="0"/>
              <a:t>Bump sensors </a:t>
            </a:r>
          </a:p>
          <a:p>
            <a:pPr lvl="1"/>
            <a:r>
              <a:rPr lang="en-US" dirty="0" smtClean="0"/>
              <a:t>Tactile surfaces (Liu 2003)</a:t>
            </a:r>
          </a:p>
          <a:p>
            <a:pPr lvl="1"/>
            <a:r>
              <a:rPr lang="en-US" dirty="0" smtClean="0"/>
              <a:t>Shape classification (Erdmann 2001)</a:t>
            </a:r>
          </a:p>
          <a:p>
            <a:r>
              <a:rPr lang="en-US" dirty="0" smtClean="0"/>
              <a:t>Geometric Probing</a:t>
            </a:r>
          </a:p>
          <a:p>
            <a:pPr lvl="1"/>
            <a:r>
              <a:rPr lang="en-US" dirty="0" smtClean="0"/>
              <a:t>Polygon reconstruction (</a:t>
            </a:r>
            <a:r>
              <a:rPr lang="en-US" dirty="0" err="1" smtClean="0"/>
              <a:t>Skiena</a:t>
            </a:r>
            <a:r>
              <a:rPr lang="en-US" dirty="0" smtClean="0"/>
              <a:t> 1988)</a:t>
            </a:r>
          </a:p>
          <a:p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2D (</a:t>
            </a:r>
            <a:r>
              <a:rPr lang="en-US" dirty="0" err="1" smtClean="0"/>
              <a:t>Grupen</a:t>
            </a:r>
            <a:r>
              <a:rPr lang="en-US" dirty="0" smtClean="0"/>
              <a:t> 1994)</a:t>
            </a:r>
          </a:p>
          <a:p>
            <a:pPr lvl="1"/>
            <a:r>
              <a:rPr lang="en-US" dirty="0" smtClean="0"/>
              <a:t>3D (Kaneko 1995)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7357-9219-584A-AE1A-6237DC47903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1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event of a divergence, the map representation must be extended</a:t>
            </a:r>
          </a:p>
          <a:p>
            <a:r>
              <a:rPr lang="en-US" dirty="0" smtClean="0"/>
              <a:t>A new shoot is created that diverges from the original shoot whose origin is the point of divergence.  The branch point</a:t>
            </a:r>
          </a:p>
          <a:p>
            <a:r>
              <a:rPr lang="en-US" dirty="0" smtClean="0"/>
              <a:t>Thus the term “shoot” is like the branches of a plant.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the event of a pose that straddles both shoots, we localize to a curve that is a splice of the two shoots</a:t>
            </a:r>
          </a:p>
          <a:p>
            <a:r>
              <a:rPr lang="en-US" dirty="0" smtClean="0"/>
              <a:t>Define shoot as</a:t>
            </a:r>
          </a:p>
          <a:p>
            <a:pPr lvl="1"/>
            <a:r>
              <a:rPr lang="en-US" dirty="0" smtClean="0"/>
              <a:t>a set of poses</a:t>
            </a:r>
          </a:p>
          <a:p>
            <a:pPr lvl="1"/>
            <a:r>
              <a:rPr lang="en-US" dirty="0" smtClean="0"/>
              <a:t>an originating shoot ID</a:t>
            </a:r>
          </a:p>
          <a:p>
            <a:pPr lvl="1"/>
            <a:r>
              <a:rPr lang="en-US" dirty="0" smtClean="0"/>
              <a:t>a shoot frame origin</a:t>
            </a:r>
          </a:p>
          <a:p>
            <a:pPr lvl="1"/>
            <a:r>
              <a:rPr lang="en-US" dirty="0" smtClean="0"/>
              <a:t>transform from parent frame to child frame</a:t>
            </a:r>
          </a:p>
          <a:p>
            <a:r>
              <a:rPr lang="en-US" dirty="0" smtClean="0"/>
              <a:t>Shoot curve is dynamically generated from</a:t>
            </a:r>
          </a:p>
          <a:p>
            <a:pPr lvl="1"/>
            <a:r>
              <a:rPr lang="en-US" dirty="0" smtClean="0"/>
              <a:t>the union of the set spatial images</a:t>
            </a:r>
          </a:p>
          <a:p>
            <a:pPr lvl="1"/>
            <a:r>
              <a:rPr lang="en-US" dirty="0" smtClean="0"/>
              <a:t>compute the medial axis skeleton</a:t>
            </a:r>
          </a:p>
          <a:p>
            <a:pPr lvl="1"/>
            <a:r>
              <a:rPr lang="en-US" dirty="0" smtClean="0"/>
              <a:t>trim at the branch point</a:t>
            </a:r>
          </a:p>
          <a:p>
            <a:pPr lvl="1"/>
            <a:r>
              <a:rPr lang="en-US" dirty="0" smtClean="0"/>
              <a:t>find the longest path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36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All shoots have parent-child relationships</a:t>
            </a:r>
          </a:p>
          <a:p>
            <a:pPr lvl="1"/>
            <a:r>
              <a:rPr lang="en-US" dirty="0" smtClean="0"/>
              <a:t>If pose overlaps multiple shoots, membership is to the junior shoot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have multiple membership between siblings</a:t>
            </a:r>
          </a:p>
          <a:p>
            <a:pPr lvl="1"/>
            <a:r>
              <a:rPr lang="en-US" dirty="0" smtClean="0"/>
              <a:t>Shoot curve and branch points dynamically generated from</a:t>
            </a:r>
          </a:p>
          <a:p>
            <a:pPr lvl="2"/>
            <a:r>
              <a:rPr lang="en-US" dirty="0" smtClean="0"/>
              <a:t>set of spatial images</a:t>
            </a:r>
          </a:p>
          <a:p>
            <a:pPr lvl="2"/>
            <a:r>
              <a:rPr lang="en-US" dirty="0" smtClean="0"/>
              <a:t>shoot membership</a:t>
            </a:r>
          </a:p>
          <a:p>
            <a:pPr lvl="2"/>
            <a:r>
              <a:rPr lang="en-US" dirty="0" smtClean="0"/>
              <a:t>estimated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85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process has 5 major stages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Locomotion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Proprioceptive sensing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to shoots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Localize</a:t>
            </a:r>
          </a:p>
          <a:p>
            <a:r>
              <a:rPr lang="en-US" dirty="0" smtClean="0"/>
              <a:t>Locomotion and sensing still remain the same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619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estimation is augmented to include all splices of shoots for displacement.</a:t>
            </a:r>
          </a:p>
          <a:p>
            <a:r>
              <a:rPr lang="en-US" dirty="0" smtClean="0"/>
              <a:t>Overlap step followed by ICP on each splice. </a:t>
            </a:r>
          </a:p>
          <a:p>
            <a:r>
              <a:rPr lang="en-US" dirty="0" smtClean="0"/>
              <a:t>Select the result that has lowest cost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23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Add-to-shoots classifies a new pose to an existing shoot or determines if a new shoot needs to be created</a:t>
            </a:r>
          </a:p>
          <a:p>
            <a:r>
              <a:rPr lang="en-US" dirty="0" smtClean="0"/>
              <a:t>If new spatial curve is diverging after motion estimation, then we branch and create a new shoot. </a:t>
            </a:r>
          </a:p>
          <a:p>
            <a:r>
              <a:rPr lang="en-US" dirty="0" smtClean="0"/>
              <a:t>Otherwise, we proceed to next mapping step.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68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localize on the existing shoots.</a:t>
            </a:r>
          </a:p>
          <a:p>
            <a:r>
              <a:rPr lang="en-US" dirty="0" smtClean="0"/>
              <a:t>For all spliced combinations of shoots, ICP to spliced curve the pose’s spatial curve</a:t>
            </a:r>
          </a:p>
          <a:p>
            <a:r>
              <a:rPr lang="en-US" dirty="0" smtClean="0"/>
              <a:t>Select best fit via evaluation function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1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Results show the successful detection and mapping of junctions with some error</a:t>
            </a:r>
          </a:p>
          <a:p>
            <a:r>
              <a:rPr lang="en-US" dirty="0" smtClean="0"/>
              <a:t>Particularly where the different arms of the junction intersect. </a:t>
            </a:r>
          </a:p>
          <a:p>
            <a:r>
              <a:rPr lang="en-US" dirty="0" smtClean="0"/>
              <a:t>The angles of the junction are correct, but the arms don’t necessarily align.</a:t>
            </a:r>
          </a:p>
          <a:p>
            <a:r>
              <a:rPr lang="en-US" dirty="0" smtClean="0"/>
              <a:t>Similarly, on the return to a branch arm, we cannot necessarily know if we have been to this arm before or if we need to create a new one.</a:t>
            </a:r>
          </a:p>
          <a:p>
            <a:r>
              <a:rPr lang="en-US" dirty="0" smtClean="0"/>
              <a:t>It is possible to create multiple versions of the same branch.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18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challenges are:</a:t>
            </a:r>
          </a:p>
          <a:p>
            <a:pPr lvl="1"/>
            <a:r>
              <a:rPr lang="en-US" dirty="0" smtClean="0"/>
              <a:t>aligning junctions (graphic)</a:t>
            </a:r>
          </a:p>
          <a:p>
            <a:pPr lvl="1"/>
            <a:r>
              <a:rPr lang="en-US" dirty="0" smtClean="0"/>
              <a:t>associating with the same junction, not duplicating branches</a:t>
            </a:r>
          </a:p>
          <a:p>
            <a:pPr lvl="1"/>
            <a:r>
              <a:rPr lang="en-US" dirty="0" smtClean="0"/>
              <a:t>false branches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004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evaluation is required to determine whether a new shoot needs to be made</a:t>
            </a:r>
          </a:p>
          <a:p>
            <a:r>
              <a:rPr lang="en-US" dirty="0" smtClean="0"/>
              <a:t>The efficacy of the detector determines whether or not we have false positives or false negatives</a:t>
            </a:r>
          </a:p>
          <a:p>
            <a:r>
              <a:rPr lang="en-US" dirty="0" smtClean="0"/>
              <a:t>Our evaluation function = K(x)  (equation)</a:t>
            </a:r>
          </a:p>
          <a:p>
            <a:r>
              <a:rPr lang="en-US" dirty="0" smtClean="0"/>
              <a:t>The function requires tuning and there are numerous cases where the branch evaluation will fail, regardless of tuning.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Snake Robots</a:t>
            </a:r>
          </a:p>
          <a:p>
            <a:pPr lvl="1"/>
            <a:r>
              <a:rPr lang="en-US" dirty="0" smtClean="0"/>
              <a:t>Biomechanics (Hirose 1974)</a:t>
            </a:r>
          </a:p>
          <a:p>
            <a:pPr lvl="1"/>
            <a:r>
              <a:rPr lang="en-US" dirty="0" smtClean="0"/>
              <a:t>Control (</a:t>
            </a:r>
            <a:r>
              <a:rPr lang="en-US" dirty="0" err="1" smtClean="0"/>
              <a:t>Chirikjian</a:t>
            </a:r>
            <a:r>
              <a:rPr lang="en-US" dirty="0" smtClean="0"/>
              <a:t> 1995)</a:t>
            </a:r>
          </a:p>
          <a:p>
            <a:pPr lvl="1"/>
            <a:r>
              <a:rPr lang="en-US" dirty="0" smtClean="0"/>
              <a:t>Design (</a:t>
            </a:r>
            <a:r>
              <a:rPr lang="en-US" dirty="0" err="1" smtClean="0"/>
              <a:t>Choset</a:t>
            </a:r>
            <a:r>
              <a:rPr lang="en-US" dirty="0" smtClean="0"/>
              <a:t> 2007)</a:t>
            </a:r>
          </a:p>
          <a:p>
            <a:r>
              <a:rPr lang="en-US" dirty="0" smtClean="0"/>
              <a:t>Pigging</a:t>
            </a:r>
          </a:p>
          <a:p>
            <a:pPr lvl="1"/>
            <a:r>
              <a:rPr lang="en-US" dirty="0" smtClean="0"/>
              <a:t>“Pipeline Pigging Technology” (</a:t>
            </a:r>
            <a:r>
              <a:rPr lang="en-US" dirty="0" err="1" smtClean="0"/>
              <a:t>Tiratsoo</a:t>
            </a:r>
            <a:r>
              <a:rPr lang="en-US" dirty="0" smtClean="0"/>
              <a:t> 1992)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0EEB-A6B4-4449-BB16-D7349B652D12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condition</a:t>
            </a:r>
          </a:p>
          <a:p>
            <a:pPr lvl="1"/>
            <a:r>
              <a:rPr lang="en-US" dirty="0" smtClean="0"/>
              <a:t>extension vs. divergence</a:t>
            </a:r>
          </a:p>
          <a:p>
            <a:pPr lvl="1"/>
            <a:r>
              <a:rPr lang="en-US" dirty="0" smtClean="0"/>
              <a:t>divergence properties (discontinuity)</a:t>
            </a:r>
          </a:p>
          <a:p>
            <a:pPr lvl="1"/>
            <a:r>
              <a:rPr lang="en-US" dirty="0" smtClean="0"/>
              <a:t>curve 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Shoots:</a:t>
            </a:r>
          </a:p>
          <a:p>
            <a:pPr lvl="1"/>
            <a:r>
              <a:rPr lang="en-US" dirty="0" smtClean="0"/>
              <a:t>Branch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09778"/>
              </p:ext>
            </p:extLst>
          </p:nvPr>
        </p:nvGraphicFramePr>
        <p:xfrm>
          <a:off x="2292753" y="4494681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9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753" y="4494681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51815"/>
              </p:ext>
            </p:extLst>
          </p:nvPr>
        </p:nvGraphicFramePr>
        <p:xfrm>
          <a:off x="3830823" y="365263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65263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513861"/>
              </p:ext>
            </p:extLst>
          </p:nvPr>
        </p:nvGraphicFramePr>
        <p:xfrm>
          <a:off x="2422101" y="4998330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1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2101" y="4998330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04490"/>
              </p:ext>
            </p:extLst>
          </p:nvPr>
        </p:nvGraphicFramePr>
        <p:xfrm>
          <a:off x="3377668" y="5496165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7668" y="5496165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34681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3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387398"/>
              </p:ext>
            </p:extLst>
          </p:nvPr>
        </p:nvGraphicFramePr>
        <p:xfrm>
          <a:off x="4857750" y="3129211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57750" y="3129211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6589"/>
              </p:ext>
            </p:extLst>
          </p:nvPr>
        </p:nvGraphicFramePr>
        <p:xfrm>
          <a:off x="4833938" y="2628900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5" name="Equation" r:id="rId15" imgW="1485900" imgH="304800" progId="Equation.3">
                  <p:embed/>
                </p:oleObj>
              </mc:Choice>
              <mc:Fallback>
                <p:oleObj name="Equation" r:id="rId15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33938" y="2628900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Pose particle filter</a:t>
            </a:r>
          </a:p>
          <a:p>
            <a:r>
              <a:rPr lang="en-US" dirty="0"/>
              <a:t>Branch point space</a:t>
            </a:r>
          </a:p>
          <a:p>
            <a:r>
              <a:rPr lang="en-US" dirty="0"/>
              <a:t>Branching decision (yes/no)</a:t>
            </a:r>
          </a:p>
          <a:p>
            <a:r>
              <a:rPr lang="en-US" dirty="0"/>
              <a:t>Evaluation function of Poses, Branch points, Branch Decisions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D5DC-9D4B-5844-9AAD-22B705E9BF2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5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there are a number of different parameters and decisions to build the map, it is easy to build the map incorrectly</a:t>
            </a:r>
          </a:p>
          <a:p>
            <a:r>
              <a:rPr lang="en-US" dirty="0" smtClean="0"/>
              <a:t>If we consider a space of possible maps, we can find the most likely map based on the robot experience</a:t>
            </a:r>
          </a:p>
          <a:p>
            <a:r>
              <a:rPr lang="en-US" dirty="0" smtClean="0"/>
              <a:t>Given our definitions, find P(</a:t>
            </a:r>
            <a:r>
              <a:rPr lang="en-US" dirty="0" err="1" smtClean="0"/>
              <a:t>x|a,s</a:t>
            </a:r>
            <a:r>
              <a:rPr lang="en-US" dirty="0" smtClean="0"/>
              <a:t>) and the most likely 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97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show how each component of </a:t>
            </a:r>
            <a:r>
              <a:rPr lang="en-US" dirty="0" smtClean="0"/>
              <a:t>the map </a:t>
            </a:r>
            <a:r>
              <a:rPr lang="en-US" dirty="0" smtClean="0"/>
              <a:t>is represented probabilistically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shoot branch 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multi-branch evaluation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branch decision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hard problems, cross and T junctions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spatial features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3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Pose, represented by P(X)</a:t>
            </a:r>
          </a:p>
          <a:p>
            <a:pPr lvl="1"/>
            <a:r>
              <a:rPr lang="en-US" dirty="0" smtClean="0"/>
              <a:t>where x = (</a:t>
            </a:r>
            <a:r>
              <a:rPr lang="en-US" dirty="0" err="1" smtClean="0"/>
              <a:t>x,y</a:t>
            </a:r>
            <a:r>
              <a:rPr lang="en-US" dirty="0" smtClean="0"/>
              <a:t>,\theta)</a:t>
            </a:r>
          </a:p>
          <a:p>
            <a:r>
              <a:rPr lang="en-US" dirty="0" smtClean="0"/>
              <a:t>We represent a sampling of possible poses as points on the shoot map</a:t>
            </a:r>
          </a:p>
          <a:p>
            <a:r>
              <a:rPr lang="en-US" dirty="0" smtClean="0"/>
              <a:t>Each sample is individually displaced and localized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7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locomotion step on each pose particle is displaced a distance with some probability</a:t>
            </a:r>
          </a:p>
          <a:p>
            <a:r>
              <a:rPr lang="en-US" dirty="0" smtClean="0"/>
              <a:t>A displacement is randomly sampled from a normal distribution with mean \mu and variance \sigma</a:t>
            </a:r>
          </a:p>
          <a:p>
            <a:r>
              <a:rPr lang="en-US" dirty="0" smtClean="0"/>
              <a:t>There is 10% chance that the displacement is backwards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8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each sample has been localized, they are evaluated for fitness and resampled</a:t>
            </a:r>
          </a:p>
          <a:p>
            <a:r>
              <a:rPr lang="en-US" dirty="0" smtClean="0"/>
              <a:t>Using the localization evaluation function</a:t>
            </a:r>
          </a:p>
          <a:p>
            <a:r>
              <a:rPr lang="en-US" dirty="0" smtClean="0"/>
              <a:t>(equation)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46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 Branch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When branching a new shoot, we cannot guarantee it is placed in the correct location.</a:t>
            </a:r>
          </a:p>
          <a:p>
            <a:r>
              <a:rPr lang="en-US" dirty="0" smtClean="0"/>
              <a:t>Particularly when we are trying to correctly align the arms of a junction</a:t>
            </a:r>
          </a:p>
          <a:p>
            <a:r>
              <a:rPr lang="en-US" dirty="0" smtClean="0"/>
              <a:t>If we represent the space of possible branches, then we can select the most likely after sufficient evidence has been gathered</a:t>
            </a:r>
          </a:p>
          <a:p>
            <a:r>
              <a:rPr lang="en-US" dirty="0" smtClean="0"/>
              <a:t>Particularly we are interested in the joint probability distribution of P(X,B) = P(B|X)P(X)</a:t>
            </a:r>
          </a:p>
          <a:p>
            <a:pPr lvl="1"/>
            <a:r>
              <a:rPr lang="en-US" dirty="0" smtClean="0"/>
              <a:t>where P(X) can be computed by the evaluation function on each of the pose samples</a:t>
            </a:r>
          </a:p>
          <a:p>
            <a:pPr lvl="1"/>
            <a:r>
              <a:rPr lang="en-US" dirty="0" smtClean="0"/>
              <a:t>P(B|X) is the likelihood of a branch position given the current pose X</a:t>
            </a:r>
          </a:p>
          <a:p>
            <a:r>
              <a:rPr lang="en-US" dirty="0" smtClean="0"/>
              <a:t>Branch positions are discretized and only the ones in the immediate vicinity of pose x are considered</a:t>
            </a:r>
          </a:p>
          <a:p>
            <a:r>
              <a:rPr lang="en-US" dirty="0" smtClean="0"/>
              <a:t>For each sample pose, we evaluate 5 possible branch locations.</a:t>
            </a:r>
          </a:p>
          <a:p>
            <a:r>
              <a:rPr lang="en-US" dirty="0" smtClean="0"/>
              <a:t>The configuration of the child shoot </a:t>
            </a:r>
            <a:r>
              <a:rPr lang="en-US" dirty="0" err="1" smtClean="0"/>
              <a:t>w.r.t</a:t>
            </a:r>
            <a:r>
              <a:rPr lang="en-US" dirty="0" smtClean="0"/>
              <a:t>. its parent is modified by placing its frame origin on different locations on the parent shoot curve.</a:t>
            </a:r>
          </a:p>
          <a:p>
            <a:r>
              <a:rPr lang="en-US" dirty="0" smtClean="0"/>
              <a:t>Evaluation is based on the overlap consistency of the shoot skeletons and the pose’s spatial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31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Multi-Branch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event of proximity to multiple branch points, we must consider the joint distributions of </a:t>
            </a:r>
            <a:r>
              <a:rPr lang="en-US" dirty="0" smtClean="0"/>
              <a:t>P(X|B1</a:t>
            </a:r>
            <a:r>
              <a:rPr lang="en-US" dirty="0" smtClean="0"/>
              <a:t>,</a:t>
            </a:r>
            <a:r>
              <a:rPr lang="en-US" dirty="0" smtClean="0"/>
              <a:t>B2)P(B1,B2)</a:t>
            </a:r>
            <a:endParaRPr lang="en-US" dirty="0" smtClean="0"/>
          </a:p>
          <a:p>
            <a:r>
              <a:rPr lang="en-US" dirty="0" smtClean="0"/>
              <a:t>Given K states for each branch, there are K^2 combinations for a pair of branches</a:t>
            </a:r>
          </a:p>
          <a:p>
            <a:r>
              <a:rPr lang="en-US" dirty="0" smtClean="0"/>
              <a:t>The number of combinations increases exponentially for every additional branch</a:t>
            </a:r>
          </a:p>
          <a:p>
            <a:r>
              <a:rPr lang="en-US" dirty="0" smtClean="0"/>
              <a:t>The order of calculations is O(N*max(B*K,1)*(2+B choose 2))</a:t>
            </a:r>
          </a:p>
          <a:p>
            <a:pPr lvl="1"/>
            <a:r>
              <a:rPr lang="en-US" dirty="0" smtClean="0"/>
              <a:t>N = # of pose samples</a:t>
            </a:r>
          </a:p>
          <a:p>
            <a:pPr lvl="1"/>
            <a:r>
              <a:rPr lang="en-US" dirty="0" smtClean="0"/>
              <a:t>B = # branches</a:t>
            </a:r>
          </a:p>
          <a:p>
            <a:pPr lvl="1"/>
            <a:r>
              <a:rPr lang="en-US" dirty="0" smtClean="0"/>
              <a:t>K = # branch samples</a:t>
            </a:r>
          </a:p>
          <a:p>
            <a:r>
              <a:rPr lang="en-US" dirty="0" smtClean="0"/>
              <a:t>So their complexity grows rapidly with</a:t>
            </a:r>
          </a:p>
          <a:p>
            <a:pPr lvl="1"/>
            <a:r>
              <a:rPr lang="en-US" dirty="0" smtClean="0"/>
              <a:t>the number of pose samples we have</a:t>
            </a:r>
          </a:p>
          <a:p>
            <a:pPr lvl="1"/>
            <a:r>
              <a:rPr lang="en-US" dirty="0" smtClean="0"/>
              <a:t>the number of branches under consideration</a:t>
            </a:r>
          </a:p>
          <a:p>
            <a:pPr lvl="1"/>
            <a:r>
              <a:rPr lang="en-US" dirty="0"/>
              <a:t>the resolution of our branch point </a:t>
            </a:r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82553" y="2667481"/>
            <a:ext cx="8229311" cy="1063824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Existing Approach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2EFB-041E-9545-90CA-AA6F1AE3AE7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8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Given that our branch detection algorithm is prone to errors and that we need to resolve whether the robot has entered an existing branch or a new branch, we would also like to evaluate the space of possible branch decisions.</a:t>
            </a:r>
          </a:p>
          <a:p>
            <a:r>
              <a:rPr lang="en-US" dirty="0" smtClean="0"/>
              <a:t>Given for every pose, we can decide to branch/no-branch, there are 2^t possible combinations for n poses.</a:t>
            </a:r>
          </a:p>
          <a:p>
            <a:r>
              <a:rPr lang="en-US" dirty="0" smtClean="0"/>
              <a:t>We also have N pose samples that may give different results from the branch detector.</a:t>
            </a:r>
          </a:p>
          <a:p>
            <a:r>
              <a:rPr lang="en-US" dirty="0" smtClean="0"/>
              <a:t>To reduce the space, we only consider the maximum likelihood sample for branch detection.</a:t>
            </a:r>
          </a:p>
          <a:p>
            <a:r>
              <a:rPr lang="en-US" dirty="0" smtClean="0"/>
              <a:t>If the branch detector evaluates True, we create two maps: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 the new branching shoot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without the branch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33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Each separate map hypothesis is evaluated independently with its own pose and branch distributions.</a:t>
            </a:r>
          </a:p>
          <a:p>
            <a:r>
              <a:rPr lang="en-US" dirty="0" smtClean="0"/>
              <a:t>In the event that a new robot pose is unable to localize to the map or the map becomes inconsistent, the map hypothesis is eliminated.</a:t>
            </a:r>
          </a:p>
          <a:p>
            <a:r>
              <a:rPr lang="en-US" dirty="0" smtClean="0"/>
              <a:t>A map hypothesis becomes inconsistent when a child shoot no longer diverges from its parent.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560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Cross and T junctions</a:t>
            </a:r>
          </a:p>
          <a:p>
            <a:r>
              <a:rPr lang="en-US" dirty="0" smtClean="0"/>
              <a:t>Our approach works well for Y junctions and in some cases the T junction.</a:t>
            </a:r>
          </a:p>
          <a:p>
            <a:r>
              <a:rPr lang="en-US" dirty="0" smtClean="0"/>
              <a:t>However, it does not work so well for cross junctions.</a:t>
            </a:r>
          </a:p>
          <a:p>
            <a:r>
              <a:rPr lang="en-US" dirty="0" smtClean="0"/>
              <a:t>In order to fully align all the branch arms of a cross junction, we need 6 complete junction postures to completely describe the junction. (graphic)</a:t>
            </a:r>
          </a:p>
          <a:p>
            <a:r>
              <a:rPr lang="en-US" dirty="0" smtClean="0"/>
              <a:t>Without these postures, we can describe a junction that is incorrect but is consistent with the sensed experience</a:t>
            </a:r>
          </a:p>
          <a:p>
            <a:r>
              <a:rPr lang="en-US" dirty="0" smtClean="0"/>
              <a:t>Furthermore, posture 5 and 6 do not give us different experiences from just being in a straight featureless pipe.</a:t>
            </a:r>
          </a:p>
          <a:p>
            <a:r>
              <a:rPr lang="en-US" dirty="0" smtClean="0"/>
              <a:t>It is currently impossible to sense whether the robot is within a junction if it is not angled in some way</a:t>
            </a:r>
          </a:p>
          <a:p>
            <a:r>
              <a:rPr lang="en-US" dirty="0" smtClean="0"/>
              <a:t>Similarly, a T-junction from the side cannot detect the junction if it goes straight through.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 until this point, we have been able to build maps without landmark features or being able to directly sense a junction.</a:t>
            </a:r>
          </a:p>
          <a:p>
            <a:r>
              <a:rPr lang="en-US" dirty="0" smtClean="0"/>
              <a:t>However, in order to solve the problem of observing junctions with straight postures, we must exploit some features of the spatial images</a:t>
            </a:r>
          </a:p>
          <a:p>
            <a:r>
              <a:rPr lang="en-US" dirty="0" smtClean="0"/>
              <a:t>Upon inspection of spatial images within junctions, we notice swelling of the space where the walls don’t exist.</a:t>
            </a:r>
          </a:p>
          <a:p>
            <a:r>
              <a:rPr lang="en-US" dirty="0" smtClean="0"/>
              <a:t>This swelling often indicates the presence of a junction.</a:t>
            </a:r>
          </a:p>
          <a:p>
            <a:r>
              <a:rPr lang="en-US" dirty="0" smtClean="0"/>
              <a:t>We can build a detector for this feature, but we are finally making some strong assumptions about the width of the environment.  That is, the width is some constant W.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967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detect 3 different spatial feature from spatial images that are indicate of junctions: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blooms</a:t>
            </a:r>
            <a:r>
              <a:rPr lang="en-US" dirty="0" smtClean="0"/>
              <a:t>:  swelling at the tip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arches</a:t>
            </a:r>
            <a:r>
              <a:rPr lang="en-US" dirty="0" smtClean="0"/>
              <a:t>:  internally swelling, “arched” anchors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bends</a:t>
            </a:r>
            <a:r>
              <a:rPr lang="en-US" dirty="0" smtClean="0"/>
              <a:t>:  sudden turn of spatial curve, crest is the bend point</a:t>
            </a:r>
          </a:p>
          <a:p>
            <a:pPr marL="571500" indent="-514350"/>
            <a:r>
              <a:rPr lang="en-US" dirty="0" smtClean="0"/>
              <a:t>Using these landmark features, we now include proximity with each other in the evaluation of motion estimation, branch state, and pose localization.</a:t>
            </a:r>
          </a:p>
          <a:p>
            <a:pPr marL="571500" indent="-514350"/>
            <a:r>
              <a:rPr lang="en-US" dirty="0" smtClean="0"/>
              <a:t>Using this approach, we are able to map and align the arms of a T and cross junction with ease.</a:t>
            </a:r>
          </a:p>
          <a:p>
            <a:pPr marL="571500" indent="-514350"/>
            <a:r>
              <a:rPr lang="en-US" dirty="0" smtClean="0"/>
              <a:t>The addition of the spatial features makes mapping and aligning the other junction much more rapid.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78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155</a:t>
            </a:fld>
            <a:endParaRPr lang="en-US"/>
          </a:p>
        </p:txBody>
      </p:sp>
      <p:pic>
        <p:nvPicPr>
          <p:cNvPr id="7" name="Picture 6" descr="medialOut_00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0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156</a:t>
            </a:fld>
            <a:endParaRPr lang="en-US"/>
          </a:p>
        </p:txBody>
      </p:sp>
      <p:pic>
        <p:nvPicPr>
          <p:cNvPr id="7" name="Picture 6" descr="medialOut_01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" y="-1"/>
            <a:ext cx="8569812" cy="64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42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157</a:t>
            </a:fld>
            <a:endParaRPr lang="en-US"/>
          </a:p>
        </p:txBody>
      </p:sp>
      <p:pic>
        <p:nvPicPr>
          <p:cNvPr id="7" name="Picture 6" descr="medialOut_00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97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map multi-junction environments if we assume the junction features have a minimum distance between each other</a:t>
            </a:r>
          </a:p>
          <a:p>
            <a:r>
              <a:rPr lang="en-US" dirty="0" smtClean="0"/>
              <a:t>Distance is greater than twice the length of the robot posture curve.</a:t>
            </a:r>
          </a:p>
          <a:p>
            <a:r>
              <a:rPr lang="en-US" dirty="0" smtClean="0"/>
              <a:t>This ensures that each junction cannot be sensed simultaneously and that features of each junction in the map cannot be mistaken for each other</a:t>
            </a:r>
          </a:p>
          <a:p>
            <a:r>
              <a:rPr lang="en-US" dirty="0" smtClean="0"/>
              <a:t>This is a hard problem and we leave it for future 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798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Finally, in our evaluation of whether mapping is successful, we determine if the robot can use the map to navigate with</a:t>
            </a:r>
          </a:p>
          <a:p>
            <a:r>
              <a:rPr lang="en-US" dirty="0" smtClean="0"/>
              <a:t>Successful navigation means our mapping algorithm is a success for that environment</a:t>
            </a:r>
          </a:p>
          <a:p>
            <a:r>
              <a:rPr lang="en-US" dirty="0" smtClean="0"/>
              <a:t>Fortunately, the shoot curves and their splices provide perfect navigation paths.</a:t>
            </a:r>
          </a:p>
          <a:p>
            <a:r>
              <a:rPr lang="en-US" dirty="0" smtClean="0"/>
              <a:t>They are input to our </a:t>
            </a:r>
            <a:r>
              <a:rPr lang="en-US" dirty="0" err="1" smtClean="0"/>
              <a:t>PathFollow</a:t>
            </a:r>
            <a:r>
              <a:rPr lang="en-US" dirty="0" smtClean="0"/>
              <a:t> behavior.</a:t>
            </a:r>
          </a:p>
          <a:p>
            <a:r>
              <a:rPr lang="en-US" dirty="0" smtClean="0"/>
              <a:t>Localization of the robot’s pose gives us more confidence in the robot’s location</a:t>
            </a:r>
          </a:p>
          <a:p>
            <a:r>
              <a:rPr lang="en-US" dirty="0" smtClean="0"/>
              <a:t>When the robot approaches the destination point, the navigation terminates.</a:t>
            </a:r>
          </a:p>
          <a:p>
            <a:r>
              <a:rPr lang="en-US" dirty="0" smtClean="0"/>
              <a:t>The maximum likelihood map state is used for navigation</a:t>
            </a:r>
          </a:p>
          <a:p>
            <a:r>
              <a:rPr lang="en-US" dirty="0" smtClean="0"/>
              <a:t>If in the course of navigation, a more likely map state is found, the navigation is recomputed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dPath_0098_0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2FF-5911-6C4F-8F6C-9D63D4C12F7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Particle Filter over Poses and</a:t>
            </a:r>
            <a:br>
              <a:rPr lang="en-US" dirty="0" smtClean="0"/>
            </a:br>
            <a:r>
              <a:rPr lang="en-US" dirty="0" smtClean="0"/>
              <a:t>Branch Locations</a:t>
            </a:r>
            <a:endParaRPr lang="en-US" dirty="0"/>
          </a:p>
        </p:txBody>
      </p:sp>
      <p:pic>
        <p:nvPicPr>
          <p:cNvPr id="3" name="Picture 2" descr="moveEstimate2_0005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31548"/>
            <a:ext cx="7315932" cy="54869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92966-2F0C-5349-98AB-F978F59E7F3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/>
          <a:lstStyle/>
          <a:p>
            <a:r>
              <a:rPr lang="en-US" dirty="0" smtClean="0"/>
              <a:t>Pose Particles after Localization</a:t>
            </a:r>
            <a:endParaRPr lang="en-US" dirty="0"/>
          </a:p>
        </p:txBody>
      </p:sp>
      <p:pic>
        <p:nvPicPr>
          <p:cNvPr id="4" name="Picture 3" descr="moveEstimate2_0005_00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08043"/>
            <a:ext cx="7315932" cy="54869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0AE-37E8-3140-94E9-529D89CB715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path of poses from an origin to a terminal point.</a:t>
            </a:r>
          </a:p>
          <a:p>
            <a:r>
              <a:rPr lang="en-US" dirty="0" smtClean="0"/>
              <a:t>Shoots branch from other shoots</a:t>
            </a:r>
            <a:endParaRPr lang="en-US" dirty="0"/>
          </a:p>
        </p:txBody>
      </p:sp>
      <p:pic>
        <p:nvPicPr>
          <p:cNvPr id="5" name="Picture 4" descr="mapSho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57" y="3143337"/>
            <a:ext cx="5138616" cy="37146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51D5-0B04-D747-BD6E-016EE993431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164</a:t>
            </a:fld>
            <a:endParaRPr lang="en-US"/>
          </a:p>
        </p:txBody>
      </p:sp>
      <p:pic>
        <p:nvPicPr>
          <p:cNvPr id="9" name="Picture 8" descr="stitchImage_035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1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165</a:t>
            </a:fld>
            <a:endParaRPr lang="en-US"/>
          </a:p>
        </p:txBody>
      </p:sp>
      <p:pic>
        <p:nvPicPr>
          <p:cNvPr id="7" name="Picture 6" descr="all_branch_plot_0048_01_0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6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34619"/>
              </p:ext>
            </p:extLst>
          </p:nvPr>
        </p:nvGraphicFramePr>
        <p:xfrm>
          <a:off x="166173" y="6"/>
          <a:ext cx="8830940" cy="6498154"/>
        </p:xfrm>
        <a:graphic>
          <a:graphicData uri="http://schemas.openxmlformats.org/drawingml/2006/table">
            <a:tbl>
              <a:tblPr/>
              <a:tblGrid>
                <a:gridCol w="997974"/>
                <a:gridCol w="1016126"/>
                <a:gridCol w="896111"/>
                <a:gridCol w="784096"/>
                <a:gridCol w="784096"/>
                <a:gridCol w="768094"/>
                <a:gridCol w="800098"/>
                <a:gridCol w="696087"/>
                <a:gridCol w="616076"/>
                <a:gridCol w="712089"/>
                <a:gridCol w="760093"/>
              </a:tblGrid>
              <a:tr h="753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Bottom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Side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Irregular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8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Locomotion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Backtracking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Single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Multi-Junctions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Navigation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Legend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yet demonstrated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Absence of external sensors</a:t>
            </a:r>
          </a:p>
          <a:p>
            <a:pPr lvl="1"/>
            <a:r>
              <a:rPr lang="en-US" dirty="0" smtClean="0"/>
              <a:t>use proprioception to build spatial </a:t>
            </a:r>
            <a:r>
              <a:rPr lang="en-US" dirty="0" smtClean="0"/>
              <a:t>awareness (statement)</a:t>
            </a:r>
            <a:endParaRPr lang="en-US" dirty="0" smtClean="0"/>
          </a:p>
          <a:p>
            <a:r>
              <a:rPr lang="en-US" dirty="0" smtClean="0"/>
              <a:t>Use any robot so long as it has lots of joints and known geometry</a:t>
            </a:r>
          </a:p>
          <a:p>
            <a:r>
              <a:rPr lang="en-US" dirty="0" smtClean="0"/>
              <a:t>Spatial images give incomplete information</a:t>
            </a:r>
          </a:p>
          <a:p>
            <a:pPr lvl="1"/>
            <a:r>
              <a:rPr lang="en-US" dirty="0" smtClean="0"/>
              <a:t>Obstacle and extent of reach are identical</a:t>
            </a:r>
          </a:p>
          <a:p>
            <a:r>
              <a:rPr lang="en-US" dirty="0" smtClean="0"/>
              <a:t>We determined that spatial curves derived from the medial axis computation give the most usable environmental data for building </a:t>
            </a:r>
            <a:r>
              <a:rPr lang="en-US" dirty="0" smtClean="0"/>
              <a:t>maps</a:t>
            </a:r>
          </a:p>
          <a:p>
            <a:r>
              <a:rPr lang="en-US" dirty="0" smtClean="0"/>
              <a:t>It is possible to build robots with no sensors usin</a:t>
            </a:r>
            <a:r>
              <a:rPr lang="en-US" dirty="0" smtClean="0"/>
              <a:t>g proprioception and known geometry.</a:t>
            </a:r>
            <a:endParaRPr lang="en-US" dirty="0"/>
          </a:p>
          <a:p>
            <a:r>
              <a:rPr lang="en-US" dirty="0" smtClean="0"/>
              <a:t>we developed an approach (</a:t>
            </a:r>
            <a:r>
              <a:rPr lang="en-US" dirty="0" err="1" smtClean="0"/>
              <a:t>etc</a:t>
            </a:r>
            <a:r>
              <a:rPr lang="en-US" dirty="0" smtClean="0"/>
              <a:t>), we made a promising </a:t>
            </a:r>
            <a:r>
              <a:rPr lang="en-US" dirty="0" err="1" smtClean="0"/>
              <a:t>reuslt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To estimate motion from locomotion, we developed a constrained </a:t>
            </a:r>
            <a:r>
              <a:rPr lang="en-US" dirty="0" smtClean="0"/>
              <a:t>estimate </a:t>
            </a:r>
            <a:r>
              <a:rPr lang="en-US" dirty="0" smtClean="0"/>
              <a:t>based on the confined structure of the environment and the assumption that consecutive poses will always be partially </a:t>
            </a:r>
            <a:r>
              <a:rPr lang="en-US" dirty="0" smtClean="0"/>
              <a:t>overlapping (too many words</a:t>
            </a:r>
          </a:p>
          <a:p>
            <a:pPr lvl="1"/>
            <a:r>
              <a:rPr lang="en-US" dirty="0" smtClean="0"/>
              <a:t>we estimated motion from partially overlapping poses, </a:t>
            </a:r>
            <a:r>
              <a:rPr lang="en-US" smtClean="0"/>
              <a:t>constrained environment</a:t>
            </a:r>
            <a:endParaRPr lang="en-US" dirty="0" smtClean="0"/>
          </a:p>
          <a:p>
            <a:r>
              <a:rPr lang="en-US" dirty="0" smtClean="0"/>
              <a:t>In the event of a junction, we detect it if a pose’s spatial curve diverges from the shoot curve</a:t>
            </a:r>
          </a:p>
          <a:p>
            <a:r>
              <a:rPr lang="en-US" dirty="0" smtClean="0"/>
              <a:t>Junctions are represented in the map by branching new child shoots</a:t>
            </a:r>
          </a:p>
          <a:p>
            <a:r>
              <a:rPr lang="en-US" dirty="0" smtClean="0"/>
              <a:t>In junction environments, motion estimation and localization are accomplished by comparing their operations against all spliced curves and selecting the splice with the best evaluated utility function</a:t>
            </a:r>
          </a:p>
          <a:p>
            <a:r>
              <a:rPr lang="en-US" dirty="0" smtClean="0"/>
              <a:t>The maximum likelihood map is found by modeling the state space of maps and evaluating multiple options that are most probable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 possible poses are evaluated each with K^2 possible branch configurations.</a:t>
            </a:r>
          </a:p>
          <a:p>
            <a:r>
              <a:rPr lang="en-US" dirty="0" smtClean="0"/>
              <a:t>A new map hypothesis is created for each branch decision</a:t>
            </a:r>
          </a:p>
          <a:p>
            <a:r>
              <a:rPr lang="en-US" dirty="0" smtClean="0"/>
              <a:t>T and cross junctions were found to be challenging with no landmark features</a:t>
            </a:r>
          </a:p>
          <a:p>
            <a:r>
              <a:rPr lang="en-US" dirty="0" smtClean="0"/>
              <a:t>We found and exploited spatial features as landmarks for the presence of junctions</a:t>
            </a:r>
          </a:p>
          <a:p>
            <a:r>
              <a:rPr lang="en-US" dirty="0" smtClean="0"/>
              <a:t>Multi-junction environments are capable of being mapped so long as the junctions are spaced far enough apart to prevent incorrect feature associations</a:t>
            </a:r>
          </a:p>
          <a:p>
            <a:r>
              <a:rPr lang="en-US" dirty="0" smtClean="0"/>
              <a:t>We evaluate our approach as successful because we can use the generated map to navigate robot path following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Variant fluids</a:t>
            </a:r>
          </a:p>
          <a:p>
            <a:pPr lvl="1"/>
            <a:r>
              <a:rPr lang="en-US" dirty="0" smtClean="0"/>
              <a:t>Reflections, distortions</a:t>
            </a:r>
          </a:p>
          <a:p>
            <a:pPr lvl="1"/>
            <a:r>
              <a:rPr lang="en-US" dirty="0" smtClean="0"/>
              <a:t>Dark</a:t>
            </a:r>
          </a:p>
          <a:p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Unstructured environment </a:t>
            </a:r>
          </a:p>
          <a:p>
            <a:pPr lvl="1"/>
            <a:r>
              <a:rPr lang="en-US" dirty="0" smtClean="0"/>
              <a:t>Debris, caves</a:t>
            </a:r>
          </a:p>
          <a:p>
            <a:pPr lvl="1"/>
            <a:r>
              <a:rPr lang="en-US" dirty="0" smtClean="0"/>
              <a:t>Wall widths</a:t>
            </a:r>
          </a:p>
          <a:p>
            <a:r>
              <a:rPr lang="en-US" dirty="0" smtClean="0"/>
              <a:t>Motion Estimation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odometry</a:t>
            </a:r>
            <a:r>
              <a:rPr lang="en-US" dirty="0" smtClean="0"/>
              <a:t> or dead-reckoning</a:t>
            </a:r>
          </a:p>
          <a:p>
            <a:pPr lvl="1"/>
            <a:r>
              <a:rPr lang="en-US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7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ene0009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93452"/>
            <a:ext cx="8128000" cy="6096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D59E-DB35-D943-965F-6EDF1E8E22E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Set max torque </a:t>
            </a:r>
            <a:r>
              <a:rPr lang="en-US" smtClean="0"/>
              <a:t>or current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7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Sensing the environment through joint sensors, no contact, vision, or range sensors.  First method without </a:t>
            </a:r>
            <a:r>
              <a:rPr lang="en-US" dirty="0" err="1" smtClean="0"/>
              <a:t>exteroception</a:t>
            </a:r>
            <a:r>
              <a:rPr lang="en-US" dirty="0" smtClean="0"/>
              <a:t> (IROS2009)</a:t>
            </a:r>
          </a:p>
          <a:p>
            <a:r>
              <a:rPr lang="en-US" dirty="0" smtClean="0"/>
              <a:t>Map the environment with no fixed reference frame.  Mobile platform</a:t>
            </a:r>
          </a:p>
          <a:p>
            <a:r>
              <a:rPr lang="en-US" dirty="0" smtClean="0"/>
              <a:t>New map representation for confined, tubular, void spaces</a:t>
            </a:r>
          </a:p>
          <a:p>
            <a:pPr lvl="1"/>
            <a:r>
              <a:rPr lang="en-US" dirty="0" smtClean="0"/>
              <a:t>Operates without landmark features</a:t>
            </a:r>
          </a:p>
          <a:p>
            <a:pPr lvl="1"/>
            <a:r>
              <a:rPr lang="en-US" dirty="0" smtClean="0"/>
              <a:t>Uses holistic shape of the environment</a:t>
            </a:r>
          </a:p>
          <a:p>
            <a:pPr lvl="1"/>
            <a:r>
              <a:rPr lang="en-US" dirty="0" smtClean="0"/>
              <a:t>Localization by ICP over medial axes of shapes</a:t>
            </a:r>
          </a:p>
          <a:p>
            <a:r>
              <a:rPr lang="en-US" dirty="0" smtClean="0"/>
              <a:t>Mapping with only highly local information</a:t>
            </a:r>
          </a:p>
          <a:p>
            <a:pPr lvl="1"/>
            <a:r>
              <a:rPr lang="en-US" dirty="0" smtClean="0"/>
              <a:t>no sensing at a distances</a:t>
            </a:r>
          </a:p>
          <a:p>
            <a:r>
              <a:rPr lang="en-US" dirty="0" smtClean="0"/>
              <a:t>Detection of junctions that are only partially observable in non-looped environment</a:t>
            </a:r>
          </a:p>
          <a:p>
            <a:r>
              <a:rPr lang="en-US" dirty="0" smtClean="0"/>
              <a:t>Probabilistic representation over space of possible maps</a:t>
            </a:r>
          </a:p>
          <a:p>
            <a:r>
              <a:rPr lang="en-US" dirty="0" smtClean="0"/>
              <a:t>Can map Y junctions, T junctions, X junctions, L and 45deg junctions in non-looping environments</a:t>
            </a:r>
          </a:p>
          <a:p>
            <a:r>
              <a:rPr lang="en-US" dirty="0" smtClean="0"/>
              <a:t>Proprioceptive odometer/dead-reckoning (self-posture motion model)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7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663"/>
            <a:ext cx="8229600" cy="5416667"/>
          </a:xfrm>
        </p:spPr>
        <p:txBody>
          <a:bodyPr>
            <a:normAutofit/>
          </a:bodyPr>
          <a:lstStyle/>
          <a:p>
            <a:r>
              <a:rPr lang="en-US" dirty="0" smtClean="0"/>
              <a:t>Sensing Void Space</a:t>
            </a:r>
          </a:p>
          <a:p>
            <a:r>
              <a:rPr lang="en-US" dirty="0" smtClean="0"/>
              <a:t>Position and Orientation</a:t>
            </a:r>
          </a:p>
          <a:p>
            <a:r>
              <a:rPr lang="en-US" dirty="0" smtClean="0"/>
              <a:t>Control and Locomotion</a:t>
            </a:r>
          </a:p>
          <a:p>
            <a:r>
              <a:rPr lang="en-US" dirty="0" smtClean="0"/>
              <a:t>Motion </a:t>
            </a:r>
            <a:r>
              <a:rPr lang="en-US" dirty="0"/>
              <a:t>Estimation</a:t>
            </a:r>
          </a:p>
          <a:p>
            <a:r>
              <a:rPr lang="en-US" dirty="0" smtClean="0"/>
              <a:t>Environmental Landmarks and Features</a:t>
            </a:r>
            <a:endParaRPr lang="en-US" dirty="0"/>
          </a:p>
          <a:p>
            <a:r>
              <a:rPr lang="en-US" dirty="0" smtClean="0"/>
              <a:t>From Poses to Maps</a:t>
            </a:r>
          </a:p>
          <a:p>
            <a:r>
              <a:rPr lang="en-US" dirty="0" smtClean="0"/>
              <a:t>Mapping with Junctions</a:t>
            </a:r>
          </a:p>
          <a:p>
            <a:r>
              <a:rPr lang="en-US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0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</a:t>
            </a:r>
            <a:r>
              <a:rPr lang="en-US" u="sng" dirty="0" smtClean="0"/>
              <a:t>detail</a:t>
            </a:r>
            <a:r>
              <a:rPr lang="en-US" dirty="0" smtClean="0"/>
              <a:t>, </a:t>
            </a:r>
            <a:r>
              <a:rPr lang="en-US" u="sng" dirty="0" smtClean="0"/>
              <a:t>sparse</a:t>
            </a:r>
            <a:r>
              <a:rPr lang="en-US" dirty="0" smtClean="0"/>
              <a:t>, or </a:t>
            </a:r>
            <a:r>
              <a:rPr lang="en-US" u="sng" dirty="0" smtClean="0"/>
              <a:t>implicit</a:t>
            </a:r>
            <a:r>
              <a:rPr lang="en-US" dirty="0" smtClean="0"/>
              <a:t> boundary detection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Brushing objects with compliant joints and deliberate actions</a:t>
            </a:r>
          </a:p>
          <a:p>
            <a:r>
              <a:rPr lang="en-US" dirty="0" smtClean="0"/>
              <a:t>Gives detailed boundary information.</a:t>
            </a:r>
          </a:p>
          <a:p>
            <a:pPr lvl="1"/>
            <a:r>
              <a:rPr lang="en-US" dirty="0" smtClean="0"/>
              <a:t>time-consuming and not well suited to long-range exploration</a:t>
            </a:r>
          </a:p>
          <a:p>
            <a:pPr lvl="1"/>
            <a:r>
              <a:rPr lang="en-US" dirty="0" smtClean="0"/>
              <a:t>primarily for detailed exploration of small space</a:t>
            </a:r>
          </a:p>
          <a:p>
            <a:pPr lvl="1"/>
            <a:r>
              <a:rPr lang="en-US" dirty="0" smtClean="0"/>
              <a:t>Kaneko, </a:t>
            </a:r>
            <a:r>
              <a:rPr lang="en-US" dirty="0" err="1" smtClean="0"/>
              <a:t>Haidacher</a:t>
            </a:r>
            <a:r>
              <a:rPr lang="en-US" dirty="0" smtClean="0"/>
              <a:t>, </a:t>
            </a:r>
            <a:r>
              <a:rPr lang="en-US" dirty="0" err="1" smtClean="0"/>
              <a:t>Grupen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0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Finger-Probing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Poke the wall with the head of a finger or snake</a:t>
            </a:r>
          </a:p>
          <a:p>
            <a:r>
              <a:rPr lang="en-US" dirty="0" smtClean="0"/>
              <a:t>When head ceases motion, this becomes “contact”</a:t>
            </a:r>
          </a:p>
          <a:p>
            <a:r>
              <a:rPr lang="en-US" dirty="0" smtClean="0"/>
              <a:t>More sparse data</a:t>
            </a:r>
          </a:p>
          <a:p>
            <a:pPr lvl="1"/>
            <a:r>
              <a:rPr lang="en-US" dirty="0" smtClean="0"/>
              <a:t>prone to noise</a:t>
            </a:r>
          </a:p>
          <a:p>
            <a:pPr lvl="1"/>
            <a:r>
              <a:rPr lang="en-US" dirty="0" smtClean="0"/>
              <a:t>lots of false positives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of the boundary from shape of void space</a:t>
            </a:r>
          </a:p>
          <a:p>
            <a:pPr lvl="1"/>
            <a:r>
              <a:rPr lang="en-US" dirty="0" smtClean="0"/>
              <a:t>Tells you where obstacle are not, not where they 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Problem: in the event of failure of external 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space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piles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Geology</a:t>
            </a:r>
            <a:endParaRPr lang="en-US" dirty="0" smtClean="0"/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inspection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the Environment</a:t>
            </a:r>
            <a:endParaRPr lang="en-US" dirty="0"/>
          </a:p>
        </p:txBody>
      </p:sp>
      <p:pic>
        <p:nvPicPr>
          <p:cNvPr id="6" name="pokewalls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312896" cy="5484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920A5BC-B3D2-4D4A-BFCA-9555BE26631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Map</a:t>
            </a:r>
            <a:endParaRPr lang="en-US" dirty="0"/>
          </a:p>
        </p:txBody>
      </p:sp>
      <p:pic>
        <p:nvPicPr>
          <p:cNvPr id="5" name="Picture 4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93" y="1981162"/>
            <a:ext cx="4193882" cy="417121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3A9A07-D55F-E548-9412-EE9846CFFEF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Requires 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Anchoring provides global frame</a:t>
            </a:r>
          </a:p>
          <a:p>
            <a:r>
              <a:rPr lang="en-US" dirty="0" smtClean="0"/>
              <a:t>Bad references cause “bowtie effect”</a:t>
            </a:r>
            <a:endParaRPr lang="en-US" dirty="0"/>
          </a:p>
        </p:txBody>
      </p:sp>
      <p:pic>
        <p:nvPicPr>
          <p:cNvPr id="7" name="Picture 6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5" y="3407702"/>
            <a:ext cx="2800111" cy="2784976"/>
          </a:xfrm>
          <a:prstGeom prst="rect">
            <a:avLst/>
          </a:prstGeom>
        </p:spPr>
      </p:pic>
      <p:pic>
        <p:nvPicPr>
          <p:cNvPr id="8" name="Picture 7" descr="localMap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40" y="3407702"/>
            <a:ext cx="3030517" cy="27931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57DE-2944-5249-B29B-E03636A1BB1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199F-0521-6D4B-AD04-C5FDA8C17BC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6432-4601-B745-BD38-9AFAE047988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7701" y="4393624"/>
            <a:ext cx="2235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smooth out these gaps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3670300" y="35814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127500" y="39116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16C4-E571-CA4E-9006-5E48159DECF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9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6322-D3DC-7E44-858A-F7F29CF9553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9D1-DE17-A24D-8F93-4EED9CEB817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65F0-BC45-4746-B241-CAF1FAAE220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9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pPr lvl="1"/>
            <a:r>
              <a:rPr lang="en-US" dirty="0" smtClean="0"/>
              <a:t>Add edge between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FD73-AE79-4F4E-978A-2F98048E8FF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Picture 4" descr="alphash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06500"/>
            <a:ext cx="3759200" cy="3251200"/>
          </a:xfrm>
          <a:prstGeom prst="rect">
            <a:avLst/>
          </a:prstGeom>
        </p:spPr>
      </p:pic>
      <p:pic>
        <p:nvPicPr>
          <p:cNvPr id="6" name="Picture 5" descr="alpha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381500"/>
            <a:ext cx="2946400" cy="2400300"/>
          </a:xfrm>
          <a:prstGeom prst="rect">
            <a:avLst/>
          </a:prstGeom>
        </p:spPr>
      </p:pic>
      <p:pic>
        <p:nvPicPr>
          <p:cNvPr id="7" name="Picture 6" descr="alpha_example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381500"/>
            <a:ext cx="2946400" cy="2400300"/>
          </a:xfrm>
          <a:prstGeom prst="rect">
            <a:avLst/>
          </a:prstGeom>
        </p:spPr>
      </p:pic>
      <p:pic>
        <p:nvPicPr>
          <p:cNvPr id="8" name="Picture 7" descr="alpha_example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381500"/>
            <a:ext cx="2946400" cy="240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2565-7CC8-E149-A126-059C6973CE9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2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ADFC-4757-7741-9A15-68DA46CAC7C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2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DB1E-6306-AB42-BF8A-3C6A36FD32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8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4267200" y="5029200"/>
            <a:ext cx="2133600" cy="5334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6400" y="4444424"/>
            <a:ext cx="327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sharp features lost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0A61-EC7B-C94A-ADD5-DF6C742909F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9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Position and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Robot-centered Coordinate Frame</a:t>
            </a:r>
          </a:p>
          <a:p>
            <a:r>
              <a:rPr lang="en-US" dirty="0"/>
              <a:t>dynamically generated from B-spline</a:t>
            </a:r>
          </a:p>
          <a:p>
            <a:r>
              <a:rPr lang="en-US" dirty="0" smtClean="0"/>
              <a:t>Backbone Curve defined by </a:t>
            </a:r>
            <a:r>
              <a:rPr lang="en-US" dirty="0" err="1" smtClean="0"/>
              <a:t>Chirikjian</a:t>
            </a:r>
            <a:r>
              <a:rPr lang="en-US" dirty="0" smtClean="0"/>
              <a:t> (example)</a:t>
            </a:r>
          </a:p>
          <a:p>
            <a:r>
              <a:rPr lang="en-US" dirty="0" smtClean="0"/>
              <a:t>“Posture Curve” generated by smoothed B-spline with segment frame origins as input points (example)</a:t>
            </a:r>
          </a:p>
          <a:p>
            <a:r>
              <a:rPr lang="en-US" dirty="0" smtClean="0"/>
              <a:t>Generates the Posture Frame for local coordinate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 descr="3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73617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3_pose_fra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128"/>
            <a:ext cx="7926451" cy="62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3_pose_fra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26451" cy="62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5_local_ori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2" y="1005685"/>
            <a:ext cx="492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plotGPAC0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8" y="439920"/>
            <a:ext cx="7216682" cy="5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major contribution because not implemented on physical robot.</a:t>
            </a:r>
          </a:p>
          <a:p>
            <a:r>
              <a:rPr lang="en-US" dirty="0" smtClean="0"/>
              <a:t>Concertina locomotion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 smtClean="0"/>
              <a:t>chirikjian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Segmented behaviors</a:t>
            </a:r>
          </a:p>
          <a:p>
            <a:r>
              <a:rPr lang="en-US" dirty="0" smtClean="0"/>
              <a:t>Adaptive anchoring</a:t>
            </a:r>
            <a:endParaRPr lang="en-US" dirty="0"/>
          </a:p>
          <a:p>
            <a:r>
              <a:rPr lang="en-US" dirty="0"/>
              <a:t>Smooth motion and compliance</a:t>
            </a:r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Snake Locomotion</a:t>
            </a:r>
            <a:endParaRPr lang="en-US" dirty="0"/>
          </a:p>
        </p:txBody>
      </p:sp>
      <p:pic>
        <p:nvPicPr>
          <p:cNvPr id="4" name="concertinaGait_Apr2008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314450"/>
            <a:ext cx="7391400" cy="5543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49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Adaptive Concertina Gait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2895600" cy="4525963"/>
          </a:xfrm>
        </p:spPr>
        <p:txBody>
          <a:bodyPr/>
          <a:lstStyle/>
          <a:p>
            <a:r>
              <a:rPr lang="en-US" dirty="0" smtClean="0"/>
              <a:t>Variable width pipes</a:t>
            </a:r>
          </a:p>
          <a:p>
            <a:r>
              <a:rPr lang="en-US" dirty="0" smtClean="0"/>
              <a:t>No tactile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slowMotion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8288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Behavioral Control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09" y="2555776"/>
            <a:ext cx="9155110" cy="291203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6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Control</a:t>
            </a:r>
            <a:endParaRPr lang="en-US" dirty="0"/>
          </a:p>
        </p:txBody>
      </p:sp>
      <p:pic>
        <p:nvPicPr>
          <p:cNvPr id="4" name="Picture 3" descr="backboneCurveFig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8999"/>
            <a:ext cx="7130763" cy="3429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Sine curves with configurable amplitudes per period</a:t>
            </a:r>
          </a:p>
          <a:p>
            <a:r>
              <a:rPr lang="en-US" dirty="0" smtClean="0"/>
              <a:t>Backbone curve fitting (</a:t>
            </a:r>
            <a:r>
              <a:rPr lang="en-US" dirty="0" err="1" smtClean="0"/>
              <a:t>Chirikjian</a:t>
            </a:r>
            <a:r>
              <a:rPr lang="en-US" dirty="0" smtClean="0"/>
              <a:t> 1995)</a:t>
            </a:r>
          </a:p>
          <a:p>
            <a:r>
              <a:rPr lang="en-US" dirty="0" smtClean="0"/>
              <a:t>Adaptive anchoring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1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snake robot locomotion with a version of concertina gait</a:t>
            </a:r>
          </a:p>
          <a:p>
            <a:r>
              <a:rPr lang="en-US" dirty="0" smtClean="0"/>
              <a:t>Detect anchoring with joint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1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_anchoring_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0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_anchoring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2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  <p:pic>
        <p:nvPicPr>
          <p:cNvPr id="9" name="Picture 8" descr="2_behavior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440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2_behaviors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76116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localize the robot and build a map, we need some features of the environment to exploit</a:t>
            </a:r>
          </a:p>
          <a:p>
            <a:r>
              <a:rPr lang="en-US" dirty="0" smtClean="0"/>
              <a:t>Candidates include: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r>
              <a:rPr lang="en-US" dirty="0" smtClean="0"/>
              <a:t>Shape features</a:t>
            </a:r>
          </a:p>
          <a:p>
            <a:pPr lvl="1"/>
            <a:r>
              <a:rPr lang="en-US" dirty="0" smtClean="0"/>
              <a:t>Spatial features</a:t>
            </a:r>
          </a:p>
          <a:p>
            <a:pPr lvl="2"/>
            <a:r>
              <a:rPr lang="en-US" dirty="0" smtClean="0"/>
              <a:t>bloom, arch, bend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Hypothesis:  find corner features in void space image and use them as mapping features</a:t>
            </a:r>
            <a:endParaRPr lang="en-US" dirty="0"/>
          </a:p>
          <a:p>
            <a:r>
              <a:rPr lang="en-US" dirty="0" smtClean="0"/>
              <a:t>Corner in void space image implies a junction</a:t>
            </a:r>
            <a:endParaRPr lang="en-US" dirty="0"/>
          </a:p>
          <a:p>
            <a:r>
              <a:rPr lang="en-US" dirty="0" smtClean="0"/>
              <a:t>Assumes junctions have sharp corners.  Smoothed corners need not apply.</a:t>
            </a:r>
          </a:p>
          <a:p>
            <a:r>
              <a:rPr lang="en-US" dirty="0" smtClean="0"/>
              <a:t>High false positive rate</a:t>
            </a:r>
          </a:p>
          <a:p>
            <a:r>
              <a:rPr lang="en-US" dirty="0" smtClean="0"/>
              <a:t>Serendipitous detection of actual corners</a:t>
            </a:r>
          </a:p>
          <a:p>
            <a:r>
              <a:rPr lang="en-US" dirty="0" smtClean="0"/>
              <a:t>Frequent misses or reject by algorithm</a:t>
            </a:r>
          </a:p>
          <a:p>
            <a:r>
              <a:rPr lang="en-US" dirty="0" smtClean="0"/>
              <a:t>Better suited to sensors that measure complete boundary, not incomplete boundary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blob of void space, what properties can we extract?</a:t>
            </a:r>
          </a:p>
          <a:p>
            <a:r>
              <a:rPr lang="en-US" dirty="0"/>
              <a:t>Shape of the robot’s posture in space should give us information about the environment.</a:t>
            </a:r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options</a:t>
            </a:r>
          </a:p>
          <a:p>
            <a:pPr lvl="1"/>
            <a:r>
              <a:rPr lang="en-US" dirty="0" smtClean="0"/>
              <a:t>Anchor Curves:</a:t>
            </a:r>
          </a:p>
          <a:p>
            <a:pPr lvl="2"/>
            <a:r>
              <a:rPr lang="en-US" dirty="0" smtClean="0"/>
              <a:t>Anchor </a:t>
            </a:r>
            <a:r>
              <a:rPr lang="en-US" dirty="0"/>
              <a:t>points, create smoothed boundary</a:t>
            </a:r>
          </a:p>
          <a:p>
            <a:pPr lvl="1"/>
            <a:r>
              <a:rPr lang="en-US" dirty="0" smtClean="0"/>
              <a:t>Wall Curves:</a:t>
            </a:r>
          </a:p>
          <a:p>
            <a:pPr lvl="2"/>
            <a:r>
              <a:rPr lang="en-US" dirty="0" smtClean="0"/>
              <a:t>Alpha </a:t>
            </a:r>
            <a:r>
              <a:rPr lang="en-US" dirty="0"/>
              <a:t>shape, polygon boundaries</a:t>
            </a:r>
          </a:p>
          <a:p>
            <a:pPr lvl="1"/>
            <a:r>
              <a:rPr lang="en-US" dirty="0" smtClean="0"/>
              <a:t>Spatial Curve:</a:t>
            </a:r>
          </a:p>
          <a:p>
            <a:pPr lvl="2"/>
            <a:r>
              <a:rPr lang="en-US" dirty="0" smtClean="0"/>
              <a:t>Medial </a:t>
            </a:r>
            <a:r>
              <a:rPr lang="en-US" dirty="0"/>
              <a:t>axis or “</a:t>
            </a:r>
            <a:r>
              <a:rPr lang="en-US" dirty="0" err="1"/>
              <a:t>skeletonization</a:t>
            </a:r>
            <a:r>
              <a:rPr lang="en-US" dirty="0"/>
              <a:t>” (cite)</a:t>
            </a:r>
          </a:p>
          <a:p>
            <a:r>
              <a:rPr lang="en-US" dirty="0"/>
              <a:t>3 example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Smoothed version gives us a curve representation of the space</a:t>
            </a:r>
          </a:p>
          <a:p>
            <a:r>
              <a:rPr lang="en-US" dirty="0" smtClean="0"/>
              <a:t>Union of multiple void space images with medial axis give us graph representation of environment 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6" y="167388"/>
            <a:ext cx="8085946" cy="6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4_medial_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9" y="367975"/>
            <a:ext cx="7581092" cy="56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Bloom</a:t>
            </a:r>
          </a:p>
          <a:p>
            <a:r>
              <a:rPr lang="en-US" dirty="0" smtClean="0"/>
              <a:t>Arch</a:t>
            </a:r>
          </a:p>
          <a:p>
            <a:r>
              <a:rPr lang="en-US" dirty="0" smtClean="0"/>
              <a:t>Bend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Self-Posture motion model</a:t>
            </a:r>
          </a:p>
          <a:p>
            <a:pPr lvl="1"/>
            <a:r>
              <a:rPr lang="en-US" dirty="0"/>
              <a:t>slow time</a:t>
            </a:r>
          </a:p>
          <a:p>
            <a:pPr lvl="1"/>
            <a:r>
              <a:rPr lang="en-US" dirty="0"/>
              <a:t>high accuracy</a:t>
            </a:r>
          </a:p>
          <a:p>
            <a:r>
              <a:rPr lang="en-US" dirty="0" smtClean="0"/>
              <a:t>Naive </a:t>
            </a:r>
            <a:r>
              <a:rPr lang="en-US" dirty="0"/>
              <a:t>motion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fast time</a:t>
            </a:r>
            <a:endParaRPr lang="en-US" dirty="0"/>
          </a:p>
          <a:p>
            <a:pPr lvl="1"/>
            <a:r>
              <a:rPr lang="en-US" dirty="0" smtClean="0"/>
              <a:t>low accuracy 	</a:t>
            </a:r>
            <a:endParaRPr lang="en-US" dirty="0"/>
          </a:p>
          <a:p>
            <a:r>
              <a:rPr lang="en-US" dirty="0" smtClean="0"/>
              <a:t>Step </a:t>
            </a:r>
            <a:r>
              <a:rPr lang="en-US" dirty="0"/>
              <a:t>model with inter-pose overlap </a:t>
            </a:r>
            <a:r>
              <a:rPr lang="en-US" dirty="0" smtClean="0"/>
              <a:t>invariance</a:t>
            </a:r>
          </a:p>
          <a:p>
            <a:pPr lvl="1"/>
            <a:r>
              <a:rPr lang="en-US" dirty="0" smtClean="0"/>
              <a:t>fast time</a:t>
            </a:r>
            <a:endParaRPr lang="en-US" dirty="0"/>
          </a:p>
          <a:p>
            <a:pPr lvl="1"/>
            <a:r>
              <a:rPr lang="en-US" dirty="0" smtClean="0"/>
              <a:t>medium accuracy</a:t>
            </a:r>
          </a:p>
          <a:p>
            <a:r>
              <a:rPr lang="en-US" dirty="0" smtClean="0"/>
              <a:t>Shoot step</a:t>
            </a:r>
          </a:p>
          <a:p>
            <a:pPr lvl="1"/>
            <a:r>
              <a:rPr lang="en-US" dirty="0" smtClean="0"/>
              <a:t>fast time</a:t>
            </a:r>
          </a:p>
          <a:p>
            <a:pPr lvl="1"/>
            <a:r>
              <a:rPr lang="en-US" dirty="0" smtClean="0"/>
              <a:t>medium accuracy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Self-Posture Motion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do we estimate the change in pose as a result of a locomotion step?</a:t>
            </a:r>
          </a:p>
          <a:p>
            <a:pPr lvl="1"/>
            <a:r>
              <a:rPr lang="en-US" dirty="0" smtClean="0"/>
              <a:t>Anchoring approach</a:t>
            </a:r>
          </a:p>
          <a:p>
            <a:pPr lvl="1"/>
            <a:r>
              <a:rPr lang="en-US" dirty="0" err="1" smtClean="0"/>
              <a:t>kinematically</a:t>
            </a:r>
            <a:r>
              <a:rPr lang="en-US" dirty="0" smtClean="0"/>
              <a:t> track fixed points in the environment during locomotion</a:t>
            </a:r>
          </a:p>
          <a:p>
            <a:pPr lvl="1"/>
            <a:r>
              <a:rPr lang="en-US" dirty="0" smtClean="0"/>
              <a:t>requires that reference </a:t>
            </a:r>
            <a:r>
              <a:rPr lang="en-US" dirty="0" smtClean="0"/>
              <a:t>points </a:t>
            </a:r>
            <a:r>
              <a:rPr lang="en-US" dirty="0" smtClean="0"/>
              <a:t>are sufficiently stable</a:t>
            </a:r>
          </a:p>
          <a:p>
            <a:pPr lvl="1"/>
            <a:r>
              <a:rPr lang="en-US" dirty="0" smtClean="0"/>
              <a:t>does not slip, wobble, etc. (anchor failure modes)</a:t>
            </a:r>
          </a:p>
          <a:p>
            <a:pPr lvl="1"/>
            <a:r>
              <a:rPr lang="en-US" dirty="0" smtClean="0"/>
              <a:t>high accuracy but costly in time, slow-moving</a:t>
            </a:r>
          </a:p>
          <a:p>
            <a:pPr lvl="1"/>
            <a:r>
              <a:rPr lang="en-US" dirty="0" smtClean="0"/>
              <a:t>in event of slip, high rotational error</a:t>
            </a:r>
          </a:p>
          <a:p>
            <a:pPr lvl="1"/>
            <a:r>
              <a:rPr lang="en-US" dirty="0" smtClean="0"/>
              <a:t>high cost, high reward, catastrophic error possible</a:t>
            </a:r>
          </a:p>
          <a:p>
            <a:pPr lvl="1"/>
            <a:r>
              <a:rPr lang="en-US" dirty="0" smtClean="0"/>
              <a:t>not good enough (multi-day simulations)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A and pose B between locomotion step</a:t>
            </a:r>
          </a:p>
          <a:p>
            <a:r>
              <a:rPr lang="en-US" dirty="0" smtClean="0"/>
              <a:t>Displace a fixed distance along spatial curve</a:t>
            </a:r>
          </a:p>
          <a:p>
            <a:pPr lvl="1"/>
            <a:r>
              <a:rPr lang="en-US" dirty="0" smtClean="0"/>
              <a:t>(graphic here)</a:t>
            </a:r>
          </a:p>
          <a:p>
            <a:r>
              <a:rPr lang="en-US" dirty="0" smtClean="0"/>
              <a:t>Possible bus has high error since the two poses don’t always overlap</a:t>
            </a:r>
          </a:p>
          <a:p>
            <a:r>
              <a:rPr lang="en-US" dirty="0" smtClean="0"/>
              <a:t>Fast to compute though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Extend the naive step</a:t>
            </a:r>
          </a:p>
          <a:p>
            <a:r>
              <a:rPr lang="en-US" dirty="0" smtClean="0"/>
              <a:t>Recognize that consecutive poses overlap each other</a:t>
            </a:r>
          </a:p>
          <a:p>
            <a:pPr lvl="1"/>
            <a:r>
              <a:rPr lang="en-US" dirty="0" smtClean="0"/>
              <a:t>assume invariant condition</a:t>
            </a:r>
          </a:p>
          <a:p>
            <a:r>
              <a:rPr lang="en-US" dirty="0" smtClean="0"/>
              <a:t>Perform the naive step displacement</a:t>
            </a:r>
          </a:p>
          <a:p>
            <a:r>
              <a:rPr lang="en-US" dirty="0" smtClean="0"/>
              <a:t>Perform Iterative Closest Point (ICP) between two curves to find best fit</a:t>
            </a:r>
          </a:p>
          <a:p>
            <a:r>
              <a:rPr lang="en-US" dirty="0" smtClean="0"/>
              <a:t>ICP details:</a:t>
            </a:r>
          </a:p>
          <a:p>
            <a:pPr lvl="1"/>
            <a:r>
              <a:rPr lang="en-US" dirty="0" smtClean="0"/>
              <a:t>Generalized ICP (cite)</a:t>
            </a:r>
          </a:p>
          <a:p>
            <a:pPr lvl="1"/>
            <a:r>
              <a:rPr lang="en-US" dirty="0" smtClean="0"/>
              <a:t>covariance matrices with </a:t>
            </a:r>
            <a:r>
              <a:rPr lang="en-US" dirty="0" err="1" smtClean="0"/>
              <a:t>Mahalanobis</a:t>
            </a:r>
            <a:r>
              <a:rPr lang="en-US" dirty="0" smtClean="0"/>
              <a:t> distance cost</a:t>
            </a:r>
          </a:p>
          <a:p>
            <a:pPr lvl="1"/>
            <a:r>
              <a:rPr lang="en-US" dirty="0" smtClean="0"/>
              <a:t>extra details that keep partial overlap</a:t>
            </a:r>
          </a:p>
          <a:p>
            <a:pPr lvl="1"/>
            <a:r>
              <a:rPr lang="en-US" dirty="0" smtClean="0"/>
              <a:t>point-to-line constraint</a:t>
            </a:r>
            <a:endParaRPr lang="en-US" dirty="0"/>
          </a:p>
          <a:p>
            <a:pPr lvl="1"/>
            <a:r>
              <a:rPr lang="en-US" dirty="0" smtClean="0"/>
              <a:t>problem space reduce from (</a:t>
            </a:r>
            <a:r>
              <a:rPr lang="en-US" dirty="0" err="1" smtClean="0"/>
              <a:t>x,y</a:t>
            </a:r>
            <a:r>
              <a:rPr lang="en-US" dirty="0" smtClean="0"/>
              <a:t>,\theta) to (u,\phi)</a:t>
            </a:r>
          </a:p>
          <a:p>
            <a:r>
              <a:rPr lang="en-US" dirty="0" smtClean="0"/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Inchworm Approach</a:t>
            </a:r>
            <a:endParaRPr lang="en-US" dirty="0"/>
          </a:p>
        </p:txBody>
      </p:sp>
      <p:pic>
        <p:nvPicPr>
          <p:cNvPr id="4" name="Content Placeholder 3" descr="inchworm_rec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27" y="1712696"/>
            <a:ext cx="8379555" cy="456077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F84F-D3A8-1E46-81BF-F804878A51C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Self-Reference Motion Model</a:t>
            </a:r>
            <a:endParaRPr lang="en-US" dirty="0"/>
          </a:p>
        </p:txBody>
      </p:sp>
      <p:pic>
        <p:nvPicPr>
          <p:cNvPr id="4" name="Content Placeholder 3" descr="inchworm_rec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27" y="1712696"/>
            <a:ext cx="8379555" cy="456077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2CFB-909E-3042-B0A1-390002263F6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Analogue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72" y="2405471"/>
            <a:ext cx="9154872" cy="2911961"/>
          </a:xfrm>
        </p:spPr>
      </p:pic>
      <p:sp>
        <p:nvSpPr>
          <p:cNvPr id="6" name="Rectangle 5"/>
          <p:cNvSpPr/>
          <p:nvPr/>
        </p:nvSpPr>
        <p:spPr>
          <a:xfrm>
            <a:off x="3886200" y="2405471"/>
            <a:ext cx="2590800" cy="1785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EE78-804C-2F41-9854-E2F94474C85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Analogue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72" y="2405471"/>
            <a:ext cx="9154872" cy="2911961"/>
          </a:xfrm>
        </p:spPr>
      </p:pic>
      <p:sp>
        <p:nvSpPr>
          <p:cNvPr id="6" name="Rectangle 5"/>
          <p:cNvSpPr/>
          <p:nvPr/>
        </p:nvSpPr>
        <p:spPr>
          <a:xfrm>
            <a:off x="3886200" y="2405471"/>
            <a:ext cx="2590800" cy="1785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9248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7772400" y="46482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543800" y="44958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3152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0866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934200" y="45720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18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2004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09900" y="46101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8194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6670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527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622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1717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0574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905000" y="4800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714500" y="46863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600200" y="44958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4097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2192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66800" y="46863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763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85800" y="46101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334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3F29-ACAA-2A4E-B496-8EE4ABAC0F6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9BE3-47EC-C648-A530-03EB053BFB92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r>
              <a:rPr lang="en-US" dirty="0" smtClean="0"/>
              <a:t>Old reference points used to compute new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D16-6B22-824C-8159-8EC589FDFA1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r>
              <a:rPr lang="en-US" dirty="0" smtClean="0"/>
              <a:t>Old reference points used to compute new</a:t>
            </a:r>
          </a:p>
          <a:p>
            <a:r>
              <a:rPr lang="en-US" dirty="0" smtClean="0"/>
              <a:t>A segment becomes a reference if:</a:t>
            </a:r>
          </a:p>
          <a:p>
            <a:pPr lvl="1"/>
            <a:r>
              <a:rPr lang="en-US" dirty="0" smtClean="0"/>
              <a:t>Segment is part of an anchor</a:t>
            </a:r>
          </a:p>
          <a:p>
            <a:pPr lvl="1"/>
            <a:r>
              <a:rPr lang="en-US" dirty="0" smtClean="0"/>
              <a:t>Local joints are “stable”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D446-76A7-4640-88D2-AD1D4FE21DC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mpositeMapDemo-July4_2008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49130" y="-2940780"/>
            <a:ext cx="12893130" cy="979878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6A1C0-65F0-7B4D-9AF2-8A52F10C831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5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70356</TotalTime>
  <Words>5906</Words>
  <Application>Microsoft Macintosh PowerPoint</Application>
  <PresentationFormat>On-screen Show (4:3)</PresentationFormat>
  <Paragraphs>1291</Paragraphs>
  <Slides>169</Slides>
  <Notes>5</Notes>
  <HiddenSlides>0</HiddenSlides>
  <MMClips>7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2" baseType="lpstr">
      <vt:lpstr>Sensing</vt:lpstr>
      <vt:lpstr>Office Theme</vt:lpstr>
      <vt:lpstr>Equation</vt:lpstr>
      <vt:lpstr>Robot Mapping with Proprioceptive Spatial Awareness in Confined and Sensor-Challenged Environments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Related Work</vt:lpstr>
      <vt:lpstr>Related Work (overview)</vt:lpstr>
      <vt:lpstr>Related Work (1)</vt:lpstr>
      <vt:lpstr>Related Work (2)</vt:lpstr>
      <vt:lpstr>Related Work (3)</vt:lpstr>
      <vt:lpstr>Existing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Approach</vt:lpstr>
      <vt:lpstr>PowerPoint Presentation</vt:lpstr>
      <vt:lpstr>Assumptions</vt:lpstr>
      <vt:lpstr>PowerPoint Presentation</vt:lpstr>
      <vt:lpstr>Evaluation</vt:lpstr>
      <vt:lpstr>Contributions</vt:lpstr>
      <vt:lpstr>Outline</vt:lpstr>
      <vt:lpstr>PowerPoint Presentation</vt:lpstr>
      <vt:lpstr>Sensing with Proprioception</vt:lpstr>
      <vt:lpstr>Contact Detection</vt:lpstr>
      <vt:lpstr>Finger-Probing</vt:lpstr>
      <vt:lpstr>Void Space</vt:lpstr>
      <vt:lpstr>Sensing Void Space</vt:lpstr>
      <vt:lpstr>Proprioceptive Spatial Awareness</vt:lpstr>
      <vt:lpstr>External Sensor Failure</vt:lpstr>
      <vt:lpstr>PowerPoint Presentation</vt:lpstr>
      <vt:lpstr>PowerPoint Presentation</vt:lpstr>
      <vt:lpstr>PowerPoint Presentation</vt:lpstr>
      <vt:lpstr>PowerPoint Presentation</vt:lpstr>
      <vt:lpstr>Probing the Environment</vt:lpstr>
      <vt:lpstr>Free Space Map</vt:lpstr>
      <vt:lpstr>Sensing Requires Reference</vt:lpstr>
      <vt:lpstr>Free Space</vt:lpstr>
      <vt:lpstr>Free Space</vt:lpstr>
      <vt:lpstr>Free Space</vt:lpstr>
      <vt:lpstr>Free Space Smoothing</vt:lpstr>
      <vt:lpstr>Free Space Smoothing</vt:lpstr>
      <vt:lpstr>Free Space Smoothing</vt:lpstr>
      <vt:lpstr>Free Space Smoothing</vt:lpstr>
      <vt:lpstr>Examples</vt:lpstr>
      <vt:lpstr>Free Space Smoothing</vt:lpstr>
      <vt:lpstr>Free Space Smoothing</vt:lpstr>
      <vt:lpstr>Free Space Smoothing</vt:lpstr>
      <vt:lpstr>Proprioceptive Sensing</vt:lpstr>
      <vt:lpstr>Defining Position and Orientation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and Locomotion</vt:lpstr>
      <vt:lpstr>Snake Locomotion</vt:lpstr>
      <vt:lpstr>Concertina Motion</vt:lpstr>
      <vt:lpstr>Adaptive Concertina Gait</vt:lpstr>
      <vt:lpstr>Segmented Behavioral Control</vt:lpstr>
      <vt:lpstr>Snake Control</vt:lpstr>
      <vt:lpstr>Gait Stages</vt:lpstr>
      <vt:lpstr>New Ideas</vt:lpstr>
      <vt:lpstr>PowerPoint Presentation</vt:lpstr>
      <vt:lpstr>PowerPoint Presentation</vt:lpstr>
      <vt:lpstr>PowerPoint Presentation</vt:lpstr>
      <vt:lpstr>PowerPoint Presentation</vt:lpstr>
      <vt:lpstr>Environmental Landmarks and Features</vt:lpstr>
      <vt:lpstr>Corner Detection</vt:lpstr>
      <vt:lpstr>Shape Features</vt:lpstr>
      <vt:lpstr>Shape Features</vt:lpstr>
      <vt:lpstr>Spatial Curve</vt:lpstr>
      <vt:lpstr>PowerPoint Presentation</vt:lpstr>
      <vt:lpstr>PowerPoint Presentation</vt:lpstr>
      <vt:lpstr>Spatial Features</vt:lpstr>
      <vt:lpstr>Motion Estimation</vt:lpstr>
      <vt:lpstr>Self-Posture Motion Model</vt:lpstr>
      <vt:lpstr>Naive Inter-Pose Step</vt:lpstr>
      <vt:lpstr>Overlap Inter-Pose Step</vt:lpstr>
      <vt:lpstr>Inchworm Approach</vt:lpstr>
      <vt:lpstr>Self-Reference Motion Model</vt:lpstr>
      <vt:lpstr>Concertina Analogue</vt:lpstr>
      <vt:lpstr>Concertina Analogue</vt:lpstr>
      <vt:lpstr>Reference Points</vt:lpstr>
      <vt:lpstr>Reference Points</vt:lpstr>
      <vt:lpstr>Reference Points</vt:lpstr>
      <vt:lpstr>PowerPoint Presentation</vt:lpstr>
      <vt:lpstr>Motion Estimation Error</vt:lpstr>
      <vt:lpstr>Motion Estimation Error</vt:lpstr>
      <vt:lpstr>Motion Estimation Error</vt:lpstr>
      <vt:lpstr>PowerPoint Presentation</vt:lpstr>
      <vt:lpstr>Anchor Failure Modes</vt:lpstr>
      <vt:lpstr>Anchoring</vt:lpstr>
      <vt:lpstr>Anchoring</vt:lpstr>
      <vt:lpstr>Anchoring</vt:lpstr>
      <vt:lpstr>Anchoring</vt:lpstr>
      <vt:lpstr>Anchoring</vt:lpstr>
      <vt:lpstr>Anchoring</vt:lpstr>
      <vt:lpstr>Anchoring</vt:lpstr>
      <vt:lpstr>Current Anchoring Results</vt:lpstr>
      <vt:lpstr>Results</vt:lpstr>
      <vt:lpstr>Mapping Problem</vt:lpstr>
      <vt:lpstr>Poses</vt:lpstr>
      <vt:lpstr>Use Overlap Inter-Pose Step</vt:lpstr>
      <vt:lpstr>Results</vt:lpstr>
      <vt:lpstr>Pose Graph</vt:lpstr>
      <vt:lpstr>Stable Poses</vt:lpstr>
      <vt:lpstr>Root References</vt:lpstr>
      <vt:lpstr>Pose Nodes</vt:lpstr>
      <vt:lpstr>Pose Graph</vt:lpstr>
      <vt:lpstr>Aggregate Pose Constraint</vt:lpstr>
      <vt:lpstr>Aggregate Pose Constraint</vt:lpstr>
      <vt:lpstr>Aggregate Pose Constraint</vt:lpstr>
      <vt:lpstr>Node in the Graph</vt:lpstr>
      <vt:lpstr>Global Map</vt:lpstr>
      <vt:lpstr>PowerPoint Presentation</vt:lpstr>
      <vt:lpstr>Mapping with Junctions</vt:lpstr>
      <vt:lpstr>Mapping with Junctions</vt:lpstr>
      <vt:lpstr>Mapping with Junctions</vt:lpstr>
      <vt:lpstr>Mapping with Junctions</vt:lpstr>
      <vt:lpstr>Mapping Process</vt:lpstr>
      <vt:lpstr>Mapping Process</vt:lpstr>
      <vt:lpstr>Mapping Process</vt:lpstr>
      <vt:lpstr>Mapping Process</vt:lpstr>
      <vt:lpstr>Results</vt:lpstr>
      <vt:lpstr>Challenges</vt:lpstr>
      <vt:lpstr>Branch Detection</vt:lpstr>
      <vt:lpstr>Mapping with Junctions</vt:lpstr>
      <vt:lpstr>Mapping Problem</vt:lpstr>
      <vt:lpstr>Probabilistic Mapping</vt:lpstr>
      <vt:lpstr>Probabilistic Mapping</vt:lpstr>
      <vt:lpstr>Probabilistic Mapping</vt:lpstr>
      <vt:lpstr>Poses</vt:lpstr>
      <vt:lpstr>Motion Estimation</vt:lpstr>
      <vt:lpstr>Localization</vt:lpstr>
      <vt:lpstr>Shoot Branch Location</vt:lpstr>
      <vt:lpstr>Multi-Branch Evaluation</vt:lpstr>
      <vt:lpstr>Branch Decision</vt:lpstr>
      <vt:lpstr>Branch Decision</vt:lpstr>
      <vt:lpstr>Hard Problems</vt:lpstr>
      <vt:lpstr>Spatial Features</vt:lpstr>
      <vt:lpstr>Spatial Features</vt:lpstr>
      <vt:lpstr>PowerPoint Presentation</vt:lpstr>
      <vt:lpstr>PowerPoint Presentation</vt:lpstr>
      <vt:lpstr>PowerPoint Presentation</vt:lpstr>
      <vt:lpstr>Multi-Junction Environments</vt:lpstr>
      <vt:lpstr>Navigation</vt:lpstr>
      <vt:lpstr>PowerPoint Presentation</vt:lpstr>
      <vt:lpstr>Particle Filter over Poses and Branch Locations</vt:lpstr>
      <vt:lpstr>Pose Particles after Localization</vt:lpstr>
      <vt:lpstr>Shoots</vt:lpstr>
      <vt:lpstr>PowerPoint Presentation</vt:lpstr>
      <vt:lpstr>PowerPoint Presentation</vt:lpstr>
      <vt:lpstr>PowerPoint Presentation</vt:lpstr>
      <vt:lpstr>Conclusion</vt:lpstr>
      <vt:lpstr>Conclusion</vt:lpstr>
      <vt:lpstr>Conclusion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436</cp:revision>
  <dcterms:created xsi:type="dcterms:W3CDTF">2014-02-04T23:38:30Z</dcterms:created>
  <dcterms:modified xsi:type="dcterms:W3CDTF">2015-01-08T23:32:28Z</dcterms:modified>
</cp:coreProperties>
</file>